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256" r:id="rId2"/>
    <p:sldId id="259" r:id="rId3"/>
    <p:sldId id="257" r:id="rId4"/>
    <p:sldId id="261" r:id="rId5"/>
    <p:sldId id="260" r:id="rId6"/>
    <p:sldId id="258" r:id="rId7"/>
    <p:sldId id="268" r:id="rId8"/>
    <p:sldId id="269" r:id="rId9"/>
    <p:sldId id="270" r:id="rId10"/>
    <p:sldId id="271"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Gilbert" initials="AG" lastIdx="1" clrIdx="0">
    <p:extLst>
      <p:ext uri="{19B8F6BF-5375-455C-9EA6-DF929625EA0E}">
        <p15:presenceInfo xmlns:p15="http://schemas.microsoft.com/office/powerpoint/2012/main" userId="652a2a9694f711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95EB8-AE16-468F-B3BA-8038E1D33956}" type="datetimeFigureOut">
              <a:rPr lang="fr-CA" smtClean="0"/>
              <a:t>2018-10-29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D4A85-B7DE-4085-BC15-9F43B95346F3}" type="slidenum">
              <a:rPr lang="fr-CA" smtClean="0"/>
              <a:t>‹N°›</a:t>
            </a:fld>
            <a:endParaRPr lang="fr-CA"/>
          </a:p>
        </p:txBody>
      </p:sp>
    </p:spTree>
    <p:extLst>
      <p:ext uri="{BB962C8B-B14F-4D97-AF65-F5344CB8AC3E}">
        <p14:creationId xmlns:p14="http://schemas.microsoft.com/office/powerpoint/2010/main" val="352689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2AD4A85-B7DE-4085-BC15-9F43B95346F3}" type="slidenum">
              <a:rPr lang="fr-CA" smtClean="0"/>
              <a:t>1</a:t>
            </a:fld>
            <a:endParaRPr lang="fr-CA"/>
          </a:p>
        </p:txBody>
      </p:sp>
    </p:spTree>
    <p:extLst>
      <p:ext uri="{BB962C8B-B14F-4D97-AF65-F5344CB8AC3E}">
        <p14:creationId xmlns:p14="http://schemas.microsoft.com/office/powerpoint/2010/main" val="339642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51509095-BD32-4920-A510-4576E10611FC}" type="datetimeFigureOut">
              <a:rPr lang="fr-CA" smtClean="0"/>
              <a:t>2018-10-29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104806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51509095-BD32-4920-A510-4576E10611FC}" type="datetimeFigureOut">
              <a:rPr lang="fr-CA" smtClean="0"/>
              <a:t>2018-10-29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335962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51509095-BD32-4920-A510-4576E10611FC}" type="datetimeFigureOut">
              <a:rPr lang="fr-CA" smtClean="0"/>
              <a:t>2018-10-29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138480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51509095-BD32-4920-A510-4576E10611FC}" type="datetimeFigureOut">
              <a:rPr lang="fr-CA" smtClean="0"/>
              <a:t>2018-10-29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86796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1509095-BD32-4920-A510-4576E10611FC}" type="datetimeFigureOut">
              <a:rPr lang="fr-CA" smtClean="0"/>
              <a:t>2018-10-29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40613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51509095-BD32-4920-A510-4576E10611FC}" type="datetimeFigureOut">
              <a:rPr lang="fr-CA" smtClean="0"/>
              <a:t>2018-10-29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206470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51509095-BD32-4920-A510-4576E10611FC}" type="datetimeFigureOut">
              <a:rPr lang="fr-CA" smtClean="0"/>
              <a:t>2018-10-29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24924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51509095-BD32-4920-A510-4576E10611FC}" type="datetimeFigureOut">
              <a:rPr lang="fr-CA" smtClean="0"/>
              <a:t>2018-10-29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291897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509095-BD32-4920-A510-4576E10611FC}" type="datetimeFigureOut">
              <a:rPr lang="fr-CA" smtClean="0"/>
              <a:t>2018-10-29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388872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1509095-BD32-4920-A510-4576E10611FC}" type="datetimeFigureOut">
              <a:rPr lang="fr-CA" smtClean="0"/>
              <a:t>2018-10-29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84341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1509095-BD32-4920-A510-4576E10611FC}" type="datetimeFigureOut">
              <a:rPr lang="fr-CA" smtClean="0"/>
              <a:t>2018-10-29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AF497A4-0EA3-4F4A-BFF4-54295740C4AA}" type="slidenum">
              <a:rPr lang="fr-CA" smtClean="0"/>
              <a:t>‹N°›</a:t>
            </a:fld>
            <a:endParaRPr lang="fr-CA"/>
          </a:p>
        </p:txBody>
      </p:sp>
    </p:spTree>
    <p:extLst>
      <p:ext uri="{BB962C8B-B14F-4D97-AF65-F5344CB8AC3E}">
        <p14:creationId xmlns:p14="http://schemas.microsoft.com/office/powerpoint/2010/main" val="3522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9095-BD32-4920-A510-4576E10611FC}" type="datetimeFigureOut">
              <a:rPr lang="fr-CA" smtClean="0"/>
              <a:t>2018-10-29</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497A4-0EA3-4F4A-BFF4-54295740C4AA}" type="slidenum">
              <a:rPr lang="fr-CA" smtClean="0"/>
              <a:t>‹N°›</a:t>
            </a:fld>
            <a:endParaRPr lang="fr-CA"/>
          </a:p>
        </p:txBody>
      </p:sp>
    </p:spTree>
    <p:extLst>
      <p:ext uri="{BB962C8B-B14F-4D97-AF65-F5344CB8AC3E}">
        <p14:creationId xmlns:p14="http://schemas.microsoft.com/office/powerpoint/2010/main" val="8455102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t="-9000" b="-9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38650" y="3914774"/>
            <a:ext cx="7620000" cy="976313"/>
          </a:xfrm>
          <a:solidFill>
            <a:schemeClr val="bg1"/>
          </a:solidFill>
        </p:spPr>
        <p:txBody>
          <a:bodyPr>
            <a:normAutofit fontScale="90000"/>
          </a:bodyPr>
          <a:lstStyle/>
          <a:p>
            <a:r>
              <a:rPr lang="fr-CA" dirty="0"/>
              <a:t>Transcender La frontière</a:t>
            </a:r>
          </a:p>
        </p:txBody>
      </p:sp>
      <p:sp>
        <p:nvSpPr>
          <p:cNvPr id="3" name="Sous-titre 2"/>
          <p:cNvSpPr>
            <a:spLocks noGrp="1"/>
          </p:cNvSpPr>
          <p:nvPr>
            <p:ph type="subTitle" idx="1"/>
          </p:nvPr>
        </p:nvSpPr>
        <p:spPr>
          <a:xfrm>
            <a:off x="3527425" y="5027613"/>
            <a:ext cx="9144000" cy="1655762"/>
          </a:xfrm>
        </p:spPr>
        <p:txBody>
          <a:bodyPr>
            <a:noAutofit/>
          </a:bodyPr>
          <a:lstStyle/>
          <a:p>
            <a:r>
              <a:rPr lang="fr-CA" sz="3200" dirty="0"/>
              <a:t>Anne Gilbert, professeure émérite</a:t>
            </a:r>
          </a:p>
          <a:p>
            <a:r>
              <a:rPr lang="fr-CA" sz="3200" dirty="0"/>
              <a:t>Département de géographie</a:t>
            </a:r>
          </a:p>
          <a:p>
            <a:r>
              <a:rPr lang="fr-CA" sz="3200" dirty="0"/>
              <a:t>Université d’Ottawa</a:t>
            </a:r>
          </a:p>
        </p:txBody>
      </p:sp>
    </p:spTree>
    <p:extLst>
      <p:ext uri="{BB962C8B-B14F-4D97-AF65-F5344CB8AC3E}">
        <p14:creationId xmlns:p14="http://schemas.microsoft.com/office/powerpoint/2010/main" val="259566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5" y="365125"/>
            <a:ext cx="10810875" cy="1325563"/>
          </a:xfrm>
        </p:spPr>
        <p:txBody>
          <a:bodyPr>
            <a:normAutofit/>
          </a:bodyPr>
          <a:lstStyle/>
          <a:p>
            <a:br>
              <a:rPr lang="fr-CA" dirty="0"/>
            </a:br>
            <a:r>
              <a:rPr lang="fr-CA" dirty="0"/>
              <a:t>Constat 6: Et les autres frontières? </a:t>
            </a:r>
          </a:p>
        </p:txBody>
      </p:sp>
      <p:sp>
        <p:nvSpPr>
          <p:cNvPr id="5" name="Titre 1"/>
          <p:cNvSpPr txBox="1">
            <a:spLocks/>
          </p:cNvSpPr>
          <p:nvPr/>
        </p:nvSpPr>
        <p:spPr>
          <a:xfrm>
            <a:off x="977900" y="1811576"/>
            <a:ext cx="11214100" cy="4847174"/>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800" b="1" i="1" dirty="0"/>
              <a:t>Les frontières </a:t>
            </a:r>
            <a:endParaRPr lang="fr-CA" b="1" dirty="0"/>
          </a:p>
          <a:p>
            <a:r>
              <a:rPr lang="fr-CA" sz="4300" dirty="0"/>
              <a:t>Clivages culturels</a:t>
            </a:r>
          </a:p>
          <a:p>
            <a:r>
              <a:rPr lang="fr-CA" sz="4300" dirty="0"/>
              <a:t>Clivages sociaux-économiques</a:t>
            </a:r>
          </a:p>
          <a:p>
            <a:r>
              <a:rPr lang="fr-CA" sz="4300" dirty="0"/>
              <a:t>Contrastes entre l’urbain et le rural    </a:t>
            </a:r>
          </a:p>
          <a:p>
            <a:r>
              <a:rPr lang="fr-CA" sz="4300" dirty="0"/>
              <a:t>Sous-développement des infrastructures</a:t>
            </a:r>
          </a:p>
          <a:p>
            <a:r>
              <a:rPr lang="fr-CA" sz="4300" dirty="0"/>
              <a:t>Faiblesse du poids politique de l’Outaouais</a:t>
            </a:r>
          </a:p>
          <a:p>
            <a:r>
              <a:rPr lang="fr-CA" sz="4300" dirty="0"/>
              <a:t>Faiblesse du sentiment d’appartenance</a:t>
            </a:r>
          </a:p>
        </p:txBody>
      </p:sp>
    </p:spTree>
    <p:extLst>
      <p:ext uri="{BB962C8B-B14F-4D97-AF65-F5344CB8AC3E}">
        <p14:creationId xmlns:p14="http://schemas.microsoft.com/office/powerpoint/2010/main" val="290249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95" y="1865020"/>
            <a:ext cx="5009825" cy="3339883"/>
          </a:xfrm>
          <a:prstGeom prst="rect">
            <a:avLst/>
          </a:prstGeom>
          <a:solidFill>
            <a:schemeClr val="accent3">
              <a:lumMod val="20000"/>
              <a:lumOff val="80000"/>
            </a:schemeClr>
          </a:solidFill>
        </p:spPr>
      </p:pic>
      <p:sp>
        <p:nvSpPr>
          <p:cNvPr id="2" name="Titre 1"/>
          <p:cNvSpPr>
            <a:spLocks noGrp="1"/>
          </p:cNvSpPr>
          <p:nvPr>
            <p:ph type="title"/>
          </p:nvPr>
        </p:nvSpPr>
        <p:spPr>
          <a:xfrm>
            <a:off x="542925" y="365125"/>
            <a:ext cx="10810875" cy="1325563"/>
          </a:xfrm>
        </p:spPr>
        <p:txBody>
          <a:bodyPr>
            <a:normAutofit/>
          </a:bodyPr>
          <a:lstStyle/>
          <a:p>
            <a:br>
              <a:rPr lang="fr-CA" dirty="0"/>
            </a:br>
            <a:r>
              <a:rPr lang="fr-CA" dirty="0"/>
              <a:t>Constat 1: La frontière, parlons en</a:t>
            </a:r>
          </a:p>
        </p:txBody>
      </p:sp>
      <p:sp>
        <p:nvSpPr>
          <p:cNvPr id="4" name="ZoneTexte 3"/>
          <p:cNvSpPr txBox="1"/>
          <p:nvPr/>
        </p:nvSpPr>
        <p:spPr>
          <a:xfrm>
            <a:off x="150495" y="5066403"/>
            <a:ext cx="1779905" cy="276999"/>
          </a:xfrm>
          <a:prstGeom prst="rect">
            <a:avLst/>
          </a:prstGeom>
          <a:solidFill>
            <a:schemeClr val="bg1"/>
          </a:solidFill>
        </p:spPr>
        <p:txBody>
          <a:bodyPr wrap="square" rtlCol="0">
            <a:spAutoFit/>
          </a:bodyPr>
          <a:lstStyle/>
          <a:p>
            <a:r>
              <a:rPr lang="fr-CA" sz="1200" dirty="0"/>
              <a:t>Photo: Denis Duchesne</a:t>
            </a:r>
          </a:p>
        </p:txBody>
      </p:sp>
      <p:sp>
        <p:nvSpPr>
          <p:cNvPr id="5" name="Titre 1"/>
          <p:cNvSpPr txBox="1">
            <a:spLocks/>
          </p:cNvSpPr>
          <p:nvPr/>
        </p:nvSpPr>
        <p:spPr>
          <a:xfrm>
            <a:off x="5410199" y="1829187"/>
            <a:ext cx="6686550" cy="4654425"/>
          </a:xfrm>
          <a:prstGeom prst="rect">
            <a:avLst/>
          </a:prstGeom>
          <a:solidFill>
            <a:schemeClr val="accent1">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b="1" i="1" dirty="0"/>
          </a:p>
          <a:p>
            <a:r>
              <a:rPr lang="fr-CA" dirty="0"/>
              <a:t>L’Outaouais a des choses à dire</a:t>
            </a:r>
          </a:p>
          <a:p>
            <a:endParaRPr lang="fr-CA" dirty="0"/>
          </a:p>
          <a:p>
            <a:r>
              <a:rPr lang="fr-CA" sz="4000" dirty="0"/>
              <a:t>De la tournée des territoires au   forum, une forte participation</a:t>
            </a:r>
          </a:p>
          <a:p>
            <a:endParaRPr lang="fr-CA" sz="4000" dirty="0"/>
          </a:p>
          <a:p>
            <a:r>
              <a:rPr lang="fr-CA" sz="4000" dirty="0"/>
              <a:t>Un projet collectif</a:t>
            </a:r>
          </a:p>
          <a:p>
            <a:r>
              <a:rPr lang="fr-CA" sz="4000" dirty="0"/>
              <a:t>	</a:t>
            </a:r>
          </a:p>
          <a:p>
            <a:endParaRPr lang="fr-CA" sz="4000" dirty="0"/>
          </a:p>
          <a:p>
            <a:endParaRPr lang="fr-CA" dirty="0"/>
          </a:p>
        </p:txBody>
      </p:sp>
    </p:spTree>
    <p:extLst>
      <p:ext uri="{BB962C8B-B14F-4D97-AF65-F5344CB8AC3E}">
        <p14:creationId xmlns:p14="http://schemas.microsoft.com/office/powerpoint/2010/main" val="407362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2925" y="365125"/>
            <a:ext cx="10810875" cy="1325563"/>
          </a:xfrm>
        </p:spPr>
        <p:txBody>
          <a:bodyPr>
            <a:normAutofit/>
          </a:bodyPr>
          <a:lstStyle/>
          <a:p>
            <a:r>
              <a:rPr lang="fr-CA" dirty="0"/>
              <a:t>Constat 2: Une frontière à géométrie variable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53" y="1779825"/>
            <a:ext cx="5296881" cy="3522425"/>
          </a:xfrm>
          <a:prstGeom prst="rect">
            <a:avLst/>
          </a:prstGeom>
        </p:spPr>
      </p:pic>
      <p:sp>
        <p:nvSpPr>
          <p:cNvPr id="4" name="ZoneTexte 3"/>
          <p:cNvSpPr txBox="1"/>
          <p:nvPr/>
        </p:nvSpPr>
        <p:spPr>
          <a:xfrm>
            <a:off x="148053" y="5163750"/>
            <a:ext cx="1909347" cy="276999"/>
          </a:xfrm>
          <a:prstGeom prst="rect">
            <a:avLst/>
          </a:prstGeom>
          <a:solidFill>
            <a:schemeClr val="bg1"/>
          </a:solidFill>
        </p:spPr>
        <p:txBody>
          <a:bodyPr wrap="square" rtlCol="0">
            <a:spAutoFit/>
          </a:bodyPr>
          <a:lstStyle/>
          <a:p>
            <a:r>
              <a:rPr lang="fr-CA" sz="1200" dirty="0"/>
              <a:t>Photo: Denis Duchesne</a:t>
            </a:r>
          </a:p>
        </p:txBody>
      </p:sp>
      <p:sp>
        <p:nvSpPr>
          <p:cNvPr id="5" name="Titre 1"/>
          <p:cNvSpPr txBox="1">
            <a:spLocks/>
          </p:cNvSpPr>
          <p:nvPr/>
        </p:nvSpPr>
        <p:spPr>
          <a:xfrm>
            <a:off x="5600700" y="1498600"/>
            <a:ext cx="6324600" cy="5181600"/>
          </a:xfrm>
          <a:prstGeom prst="rect">
            <a:avLst/>
          </a:prstGeom>
          <a:solidFill>
            <a:schemeClr val="accent1">
              <a:lumMod val="40000"/>
              <a:lumOff val="60000"/>
            </a:schemeClr>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sz="4000" dirty="0"/>
          </a:p>
          <a:p>
            <a:r>
              <a:rPr lang="fr-CA" sz="4000" dirty="0"/>
              <a:t>Pour nous les Autochtones, la frontière n’existe pas </a:t>
            </a:r>
          </a:p>
          <a:p>
            <a:endParaRPr lang="fr-CA" sz="4000" dirty="0"/>
          </a:p>
          <a:p>
            <a:r>
              <a:rPr lang="fr-CA" sz="4000" dirty="0"/>
              <a:t>La rivière des Outaouais: une frontière qui unit</a:t>
            </a:r>
          </a:p>
          <a:p>
            <a:endParaRPr lang="fr-CA" sz="4000" dirty="0"/>
          </a:p>
          <a:p>
            <a:r>
              <a:rPr lang="fr-CA" sz="4000" dirty="0"/>
              <a:t>Il y a beaucoup moins de frontière qu’on ne le croit</a:t>
            </a:r>
          </a:p>
          <a:p>
            <a:endParaRPr lang="fr-CA" sz="4000" dirty="0"/>
          </a:p>
          <a:p>
            <a:r>
              <a:rPr lang="fr-CA" sz="4000" dirty="0"/>
              <a:t>« Advance » versus « On ne passe pas »: l’Ontario, le Québec et la frontière</a:t>
            </a:r>
          </a:p>
          <a:p>
            <a:endParaRPr lang="fr-CA" sz="4000" dirty="0"/>
          </a:p>
        </p:txBody>
      </p:sp>
    </p:spTree>
    <p:extLst>
      <p:ext uri="{BB962C8B-B14F-4D97-AF65-F5344CB8AC3E}">
        <p14:creationId xmlns:p14="http://schemas.microsoft.com/office/powerpoint/2010/main" val="232724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5" y="365125"/>
            <a:ext cx="10810875" cy="1325563"/>
          </a:xfrm>
        </p:spPr>
        <p:txBody>
          <a:bodyPr>
            <a:normAutofit/>
          </a:bodyPr>
          <a:lstStyle/>
          <a:p>
            <a:br>
              <a:rPr lang="fr-CA" dirty="0"/>
            </a:br>
            <a:r>
              <a:rPr lang="fr-CA" dirty="0"/>
              <a:t> Une frontière à géométrie variable (suite)</a:t>
            </a:r>
          </a:p>
        </p:txBody>
      </p:sp>
      <p:sp>
        <p:nvSpPr>
          <p:cNvPr id="5" name="Titre 1"/>
          <p:cNvSpPr txBox="1">
            <a:spLocks/>
          </p:cNvSpPr>
          <p:nvPr/>
        </p:nvSpPr>
        <p:spPr>
          <a:xfrm>
            <a:off x="676276" y="1811575"/>
            <a:ext cx="10207624" cy="4847174"/>
          </a:xfrm>
          <a:prstGeom prst="rect">
            <a:avLst/>
          </a:prstGeom>
          <a:solidFill>
            <a:schemeClr val="accent1">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b="1" i="1" dirty="0"/>
          </a:p>
          <a:p>
            <a:r>
              <a:rPr lang="fr-CA" sz="4000" dirty="0"/>
              <a:t>« </a:t>
            </a:r>
            <a:r>
              <a:rPr lang="fr-CA" sz="4000" i="1" dirty="0"/>
              <a:t>Or, force est de constater que cette frontière est vécue, perçue et racontée de façon bien différente selon les individus et les groupes. Ses effets et les processus impliqués varient beaucoup selon les domaines d’activité, les affinités identitaires et linguistiques et les histoires résidentielles de chacun</a:t>
            </a:r>
            <a:r>
              <a:rPr lang="fr-CA" sz="4000" dirty="0"/>
              <a:t> » </a:t>
            </a:r>
          </a:p>
          <a:p>
            <a:endParaRPr lang="fr-CA" sz="4000" dirty="0"/>
          </a:p>
          <a:p>
            <a:r>
              <a:rPr lang="fr-CA" sz="2200" dirty="0"/>
              <a:t>Marc Brosseau, « Le paradoxe de la frontière » dans Anne Gilbert et al. </a:t>
            </a:r>
            <a:r>
              <a:rPr lang="fr-CA" sz="2200" i="1" dirty="0"/>
              <a:t>La frontière au quotidien</a:t>
            </a:r>
            <a:r>
              <a:rPr lang="fr-CA" sz="2200" dirty="0"/>
              <a:t>, p. 39</a:t>
            </a:r>
          </a:p>
        </p:txBody>
      </p:sp>
    </p:spTree>
    <p:extLst>
      <p:ext uri="{BB962C8B-B14F-4D97-AF65-F5344CB8AC3E}">
        <p14:creationId xmlns:p14="http://schemas.microsoft.com/office/powerpoint/2010/main" val="122839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2925" y="365125"/>
            <a:ext cx="10810875" cy="1325563"/>
          </a:xfrm>
        </p:spPr>
        <p:txBody>
          <a:bodyPr>
            <a:normAutofit/>
          </a:bodyPr>
          <a:lstStyle/>
          <a:p>
            <a:br>
              <a:rPr lang="fr-CA" dirty="0"/>
            </a:br>
            <a:r>
              <a:rPr lang="fr-CA" dirty="0"/>
              <a:t>Constat 3:  La frontière équivoque</a:t>
            </a:r>
          </a:p>
        </p:txBody>
      </p:sp>
      <p:sp>
        <p:nvSpPr>
          <p:cNvPr id="5" name="Titre 1"/>
          <p:cNvSpPr txBox="1">
            <a:spLocks/>
          </p:cNvSpPr>
          <p:nvPr/>
        </p:nvSpPr>
        <p:spPr>
          <a:xfrm>
            <a:off x="5283200" y="1811576"/>
            <a:ext cx="6908800" cy="4847174"/>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b="1" i="1" dirty="0"/>
          </a:p>
          <a:p>
            <a:r>
              <a:rPr lang="fr-CA" sz="4800" dirty="0"/>
              <a:t>S’affirmer ou s’affranchir de la frontière?</a:t>
            </a:r>
          </a:p>
          <a:p>
            <a:endParaRPr lang="fr-CA" sz="4800" dirty="0"/>
          </a:p>
          <a:p>
            <a:r>
              <a:rPr lang="fr-CA" sz="4800" dirty="0"/>
              <a:t>L’éducation et la santé versus le reste</a:t>
            </a:r>
          </a:p>
          <a:p>
            <a:endParaRPr lang="fr-CA" b="1"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35" y="1811576"/>
            <a:ext cx="4821465" cy="3214310"/>
          </a:xfrm>
          <a:prstGeom prst="rect">
            <a:avLst/>
          </a:prstGeom>
        </p:spPr>
      </p:pic>
      <p:sp>
        <p:nvSpPr>
          <p:cNvPr id="8" name="ZoneTexte 7"/>
          <p:cNvSpPr txBox="1"/>
          <p:nvPr/>
        </p:nvSpPr>
        <p:spPr>
          <a:xfrm>
            <a:off x="296635" y="4887386"/>
            <a:ext cx="1812715" cy="276999"/>
          </a:xfrm>
          <a:prstGeom prst="rect">
            <a:avLst/>
          </a:prstGeom>
          <a:solidFill>
            <a:schemeClr val="bg1"/>
          </a:solidFill>
        </p:spPr>
        <p:txBody>
          <a:bodyPr wrap="square" rtlCol="0">
            <a:spAutoFit/>
          </a:bodyPr>
          <a:lstStyle/>
          <a:p>
            <a:r>
              <a:rPr lang="fr-CA" sz="1200" dirty="0"/>
              <a:t>Photo: Denis Duchesne</a:t>
            </a:r>
          </a:p>
        </p:txBody>
      </p:sp>
    </p:spTree>
    <p:extLst>
      <p:ext uri="{BB962C8B-B14F-4D97-AF65-F5344CB8AC3E}">
        <p14:creationId xmlns:p14="http://schemas.microsoft.com/office/powerpoint/2010/main" val="88545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2925" y="365125"/>
            <a:ext cx="10810875" cy="1325563"/>
          </a:xfrm>
        </p:spPr>
        <p:txBody>
          <a:bodyPr>
            <a:normAutofit/>
          </a:bodyPr>
          <a:lstStyle/>
          <a:p>
            <a:br>
              <a:rPr lang="fr-CA" dirty="0"/>
            </a:br>
            <a:r>
              <a:rPr lang="fr-CA" dirty="0"/>
              <a:t>Constat 4: La frontière stratégique</a:t>
            </a:r>
          </a:p>
        </p:txBody>
      </p:sp>
      <p:sp>
        <p:nvSpPr>
          <p:cNvPr id="5" name="Titre 1"/>
          <p:cNvSpPr txBox="1">
            <a:spLocks/>
          </p:cNvSpPr>
          <p:nvPr/>
        </p:nvSpPr>
        <p:spPr>
          <a:xfrm>
            <a:off x="5735638" y="1819750"/>
            <a:ext cx="6456362" cy="4847174"/>
          </a:xfrm>
          <a:prstGeom prst="rect">
            <a:avLst/>
          </a:prstGeom>
          <a:solidFill>
            <a:schemeClr val="accent1">
              <a:lumMod val="40000"/>
              <a:lumOff val="6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t>On part de loin</a:t>
            </a:r>
          </a:p>
          <a:p>
            <a:r>
              <a:rPr lang="fr-CA" dirty="0"/>
              <a:t> </a:t>
            </a:r>
          </a:p>
          <a:p>
            <a:r>
              <a:rPr lang="fr-CA" dirty="0"/>
              <a:t>Une fenêtre s’est ouverte</a:t>
            </a:r>
          </a:p>
          <a:p>
            <a:endParaRPr lang="fr-CA" dirty="0"/>
          </a:p>
          <a:p>
            <a:r>
              <a:rPr lang="fr-CA" dirty="0"/>
              <a:t>Dossier par dossier</a:t>
            </a:r>
          </a:p>
          <a:p>
            <a:endParaRPr lang="fr-CA" sz="4000" dirty="0"/>
          </a:p>
          <a:p>
            <a:r>
              <a:rPr lang="fr-CA" sz="4000" dirty="0"/>
              <a:t>Sur des enjeux partagés</a:t>
            </a:r>
          </a:p>
          <a:p>
            <a:r>
              <a:rPr lang="fr-CA" sz="4000" dirty="0"/>
              <a:t>-Rivière</a:t>
            </a:r>
          </a:p>
          <a:p>
            <a:r>
              <a:rPr lang="fr-CA" sz="4000" dirty="0"/>
              <a:t>-Forêt et déchets (Pontiac)</a:t>
            </a:r>
            <a:endParaRPr lang="fr-CA" b="1" i="1"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4" y="1811575"/>
            <a:ext cx="5093056" cy="3386882"/>
          </a:xfrm>
          <a:prstGeom prst="rect">
            <a:avLst/>
          </a:prstGeom>
        </p:spPr>
      </p:pic>
      <p:sp>
        <p:nvSpPr>
          <p:cNvPr id="9" name="ZoneTexte 8"/>
          <p:cNvSpPr txBox="1"/>
          <p:nvPr/>
        </p:nvSpPr>
        <p:spPr>
          <a:xfrm>
            <a:off x="278364" y="5042345"/>
            <a:ext cx="1779905" cy="276999"/>
          </a:xfrm>
          <a:prstGeom prst="rect">
            <a:avLst/>
          </a:prstGeom>
          <a:solidFill>
            <a:schemeClr val="bg1"/>
          </a:solidFill>
        </p:spPr>
        <p:txBody>
          <a:bodyPr wrap="square" rtlCol="0">
            <a:spAutoFit/>
          </a:bodyPr>
          <a:lstStyle/>
          <a:p>
            <a:r>
              <a:rPr lang="fr-CA" sz="1200" dirty="0"/>
              <a:t>Photo: Denis Duchesne</a:t>
            </a:r>
          </a:p>
        </p:txBody>
      </p:sp>
    </p:spTree>
    <p:extLst>
      <p:ext uri="{BB962C8B-B14F-4D97-AF65-F5344CB8AC3E}">
        <p14:creationId xmlns:p14="http://schemas.microsoft.com/office/powerpoint/2010/main" val="92554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5" y="365125"/>
            <a:ext cx="10810875" cy="1325563"/>
          </a:xfrm>
        </p:spPr>
        <p:txBody>
          <a:bodyPr>
            <a:normAutofit/>
          </a:bodyPr>
          <a:lstStyle/>
          <a:p>
            <a:br>
              <a:rPr lang="fr-CA" dirty="0"/>
            </a:br>
            <a:r>
              <a:rPr lang="fr-CA" dirty="0"/>
              <a:t>La frontière stratégique (suite)</a:t>
            </a:r>
          </a:p>
        </p:txBody>
      </p:sp>
      <p:sp>
        <p:nvSpPr>
          <p:cNvPr id="5" name="Titre 1"/>
          <p:cNvSpPr txBox="1">
            <a:spLocks/>
          </p:cNvSpPr>
          <p:nvPr/>
        </p:nvSpPr>
        <p:spPr>
          <a:xfrm>
            <a:off x="381000" y="1811575"/>
            <a:ext cx="7950200" cy="4847174"/>
          </a:xfrm>
          <a:prstGeom prst="rect">
            <a:avLst/>
          </a:prstGeom>
          <a:solidFill>
            <a:schemeClr val="accent1">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sz="4000" dirty="0"/>
          </a:p>
          <a:p>
            <a:r>
              <a:rPr lang="fr-CA" b="1" dirty="0"/>
              <a:t>Nos leviers</a:t>
            </a:r>
          </a:p>
          <a:p>
            <a:pPr marL="571500" indent="-571500">
              <a:buFontTx/>
              <a:buChar char="-"/>
            </a:pPr>
            <a:r>
              <a:rPr lang="fr-CA" b="1" dirty="0"/>
              <a:t>Les Ontariens comme villégiateurs</a:t>
            </a:r>
          </a:p>
          <a:p>
            <a:pPr marL="571500" indent="-571500">
              <a:buFontTx/>
              <a:buChar char="-"/>
            </a:pPr>
            <a:r>
              <a:rPr lang="fr-CA" b="1" dirty="0"/>
              <a:t>La présence autochtone</a:t>
            </a:r>
          </a:p>
          <a:p>
            <a:pPr marL="571500" indent="-571500">
              <a:buFontTx/>
              <a:buChar char="-"/>
            </a:pPr>
            <a:r>
              <a:rPr lang="fr-CA" b="1" dirty="0"/>
              <a:t>Le tourisme</a:t>
            </a:r>
          </a:p>
          <a:p>
            <a:endParaRPr lang="fr-CA" b="1" dirty="0"/>
          </a:p>
          <a:p>
            <a:r>
              <a:rPr lang="fr-CA" b="1" dirty="0"/>
              <a:t>Et aussi</a:t>
            </a:r>
          </a:p>
          <a:p>
            <a:pPr marL="571500" indent="-571500">
              <a:buFontTx/>
              <a:buChar char="-"/>
            </a:pPr>
            <a:r>
              <a:rPr lang="fr-CA" b="1" dirty="0"/>
              <a:t>Les Franco-Ontariens et les Anglo-Québécois</a:t>
            </a:r>
          </a:p>
          <a:p>
            <a:pPr marL="571500" indent="-571500">
              <a:buFontTx/>
              <a:buChar char="-"/>
            </a:pPr>
            <a:r>
              <a:rPr lang="fr-CA" b="1" dirty="0"/>
              <a:t>Les immigrants</a:t>
            </a:r>
          </a:p>
          <a:p>
            <a:pPr marL="571500" indent="-571500">
              <a:buFontTx/>
              <a:buChar char="-"/>
            </a:pPr>
            <a:endParaRPr lang="fr-CA" b="1" i="1" dirty="0"/>
          </a:p>
          <a:p>
            <a:endParaRPr lang="fr-CA" b="1" i="1" dirty="0"/>
          </a:p>
        </p:txBody>
      </p:sp>
      <p:sp>
        <p:nvSpPr>
          <p:cNvPr id="7" name="Titre 1"/>
          <p:cNvSpPr txBox="1">
            <a:spLocks/>
          </p:cNvSpPr>
          <p:nvPr/>
        </p:nvSpPr>
        <p:spPr>
          <a:xfrm>
            <a:off x="8813800" y="1811575"/>
            <a:ext cx="2235200" cy="4847174"/>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sz="4000" dirty="0"/>
          </a:p>
          <a:p>
            <a:r>
              <a:rPr lang="fr-CA" b="1" i="1" dirty="0"/>
              <a:t>Une région mature et confiante</a:t>
            </a:r>
          </a:p>
          <a:p>
            <a:pPr marL="571500" indent="-571500">
              <a:buFontTx/>
              <a:buChar char="-"/>
            </a:pPr>
            <a:endParaRPr lang="fr-CA" b="1" i="1" dirty="0"/>
          </a:p>
          <a:p>
            <a:endParaRPr lang="fr-CA" b="1" i="1" dirty="0"/>
          </a:p>
        </p:txBody>
      </p:sp>
    </p:spTree>
    <p:extLst>
      <p:ext uri="{BB962C8B-B14F-4D97-AF65-F5344CB8AC3E}">
        <p14:creationId xmlns:p14="http://schemas.microsoft.com/office/powerpoint/2010/main" val="289652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5" y="365125"/>
            <a:ext cx="10810875" cy="1325563"/>
          </a:xfrm>
        </p:spPr>
        <p:txBody>
          <a:bodyPr>
            <a:normAutofit/>
          </a:bodyPr>
          <a:lstStyle/>
          <a:p>
            <a:br>
              <a:rPr lang="fr-CA" dirty="0"/>
            </a:br>
            <a:r>
              <a:rPr lang="fr-CA" dirty="0"/>
              <a:t>La frontière stratégique (suite)</a:t>
            </a:r>
          </a:p>
        </p:txBody>
      </p:sp>
      <p:sp>
        <p:nvSpPr>
          <p:cNvPr id="5" name="Titre 1"/>
          <p:cNvSpPr txBox="1">
            <a:spLocks/>
          </p:cNvSpPr>
          <p:nvPr/>
        </p:nvSpPr>
        <p:spPr>
          <a:xfrm>
            <a:off x="381000" y="1811575"/>
            <a:ext cx="7950200" cy="4847174"/>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sz="4000" dirty="0"/>
          </a:p>
          <a:p>
            <a:r>
              <a:rPr lang="fr-CA" sz="4000" b="1" dirty="0"/>
              <a:t>Parmi les enjeux</a:t>
            </a:r>
          </a:p>
          <a:p>
            <a:pPr marL="571500" indent="-571500">
              <a:buFontTx/>
              <a:buChar char="-"/>
            </a:pPr>
            <a:r>
              <a:rPr lang="fr-CA" sz="4000" b="1" dirty="0"/>
              <a:t>Complexité administrative et politique</a:t>
            </a:r>
          </a:p>
          <a:p>
            <a:pPr marL="571500" indent="-571500">
              <a:buFontTx/>
              <a:buChar char="-"/>
            </a:pPr>
            <a:r>
              <a:rPr lang="fr-CA" sz="4000" b="1" dirty="0"/>
              <a:t>Le peu de maillage et de réseaux</a:t>
            </a:r>
            <a:endParaRPr lang="fr-CA" b="1" dirty="0"/>
          </a:p>
          <a:p>
            <a:pPr marL="571500" indent="-571500">
              <a:buFontTx/>
              <a:buChar char="-"/>
            </a:pPr>
            <a:endParaRPr lang="fr-CA" b="1" i="1" dirty="0"/>
          </a:p>
          <a:p>
            <a:endParaRPr lang="fr-CA" b="1" i="1" dirty="0"/>
          </a:p>
        </p:txBody>
      </p:sp>
      <p:sp>
        <p:nvSpPr>
          <p:cNvPr id="7" name="Titre 1"/>
          <p:cNvSpPr txBox="1">
            <a:spLocks/>
          </p:cNvSpPr>
          <p:nvPr/>
        </p:nvSpPr>
        <p:spPr>
          <a:xfrm>
            <a:off x="8623300" y="1811575"/>
            <a:ext cx="3289300" cy="4847174"/>
          </a:xfrm>
          <a:prstGeom prst="rect">
            <a:avLst/>
          </a:prstGeom>
          <a:solidFill>
            <a:schemeClr val="accent2">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sz="4000" dirty="0"/>
          </a:p>
          <a:p>
            <a:r>
              <a:rPr lang="fr-CA" b="1" dirty="0"/>
              <a:t>L’enjeu de la langue: </a:t>
            </a:r>
          </a:p>
          <a:p>
            <a:endParaRPr lang="fr-CA" b="1" dirty="0"/>
          </a:p>
          <a:p>
            <a:r>
              <a:rPr lang="fr-CA" b="1" dirty="0"/>
              <a:t>Le français, langue d’usage commun </a:t>
            </a:r>
          </a:p>
          <a:p>
            <a:endParaRPr lang="fr-CA" b="1" dirty="0"/>
          </a:p>
          <a:p>
            <a:r>
              <a:rPr lang="fr-CA" b="1" dirty="0"/>
              <a:t>Le bilinguisme au travail</a:t>
            </a:r>
          </a:p>
          <a:p>
            <a:pPr marL="571500" indent="-571500">
              <a:buFontTx/>
              <a:buChar char="-"/>
            </a:pPr>
            <a:endParaRPr lang="fr-CA" b="1" i="1" dirty="0"/>
          </a:p>
          <a:p>
            <a:endParaRPr lang="fr-CA" b="1" i="1" dirty="0"/>
          </a:p>
        </p:txBody>
      </p:sp>
    </p:spTree>
    <p:extLst>
      <p:ext uri="{BB962C8B-B14F-4D97-AF65-F5344CB8AC3E}">
        <p14:creationId xmlns:p14="http://schemas.microsoft.com/office/powerpoint/2010/main" val="188828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425" y="0"/>
            <a:ext cx="10810875" cy="1325563"/>
          </a:xfrm>
        </p:spPr>
        <p:txBody>
          <a:bodyPr>
            <a:normAutofit/>
          </a:bodyPr>
          <a:lstStyle/>
          <a:p>
            <a:br>
              <a:rPr lang="fr-CA" dirty="0"/>
            </a:br>
            <a:r>
              <a:rPr lang="fr-CA" dirty="0"/>
              <a:t>Constat 5: La frontière attractive</a:t>
            </a:r>
          </a:p>
        </p:txBody>
      </p:sp>
      <p:sp>
        <p:nvSpPr>
          <p:cNvPr id="5" name="Titre 1"/>
          <p:cNvSpPr txBox="1">
            <a:spLocks/>
          </p:cNvSpPr>
          <p:nvPr/>
        </p:nvSpPr>
        <p:spPr>
          <a:xfrm>
            <a:off x="5003800" y="1574800"/>
            <a:ext cx="7073900" cy="5193724"/>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t>Prendre la mesure de nos atouts </a:t>
            </a:r>
          </a:p>
          <a:p>
            <a:pPr marL="571500" indent="-571500">
              <a:buFontTx/>
              <a:buChar char="-"/>
            </a:pPr>
            <a:r>
              <a:rPr lang="fr-CA" dirty="0"/>
              <a:t>Paysages</a:t>
            </a:r>
          </a:p>
          <a:p>
            <a:pPr marL="571500" indent="-571500">
              <a:buFontTx/>
              <a:buChar char="-"/>
            </a:pPr>
            <a:r>
              <a:rPr lang="fr-CA" dirty="0"/>
              <a:t>Vie culturelle</a:t>
            </a:r>
          </a:p>
          <a:p>
            <a:pPr marL="571500" indent="-571500">
              <a:buFontTx/>
              <a:buChar char="-"/>
            </a:pPr>
            <a:r>
              <a:rPr lang="fr-CA" dirty="0"/>
              <a:t>L’accès aux services publics</a:t>
            </a:r>
          </a:p>
          <a:p>
            <a:endParaRPr lang="fr-CA" dirty="0"/>
          </a:p>
          <a:p>
            <a:r>
              <a:rPr lang="fr-CA" dirty="0"/>
              <a:t>Faire connaître l’Outaouais</a:t>
            </a:r>
          </a:p>
          <a:p>
            <a:pPr marL="571500" indent="-571500">
              <a:buFontTx/>
              <a:buChar char="-"/>
            </a:pPr>
            <a:r>
              <a:rPr lang="fr-CA" dirty="0"/>
              <a:t>Aux résidents</a:t>
            </a:r>
          </a:p>
          <a:p>
            <a:pPr marL="571500" indent="-571500">
              <a:buFontTx/>
              <a:buChar char="-"/>
            </a:pPr>
            <a:r>
              <a:rPr lang="fr-CA" dirty="0"/>
              <a:t>Aux travailleurs</a:t>
            </a:r>
          </a:p>
          <a:p>
            <a:pPr marL="571500" indent="-571500">
              <a:buFontTx/>
              <a:buChar char="-"/>
            </a:pPr>
            <a:r>
              <a:rPr lang="fr-CA" dirty="0"/>
              <a:t>Aux entreprises</a:t>
            </a:r>
          </a:p>
          <a:p>
            <a:r>
              <a:rPr lang="fr-CA" dirty="0"/>
              <a:t> </a:t>
            </a:r>
          </a:p>
          <a:p>
            <a:r>
              <a:rPr lang="fr-CA" dirty="0"/>
              <a:t>Faciliter les choses</a:t>
            </a:r>
          </a:p>
          <a:p>
            <a:endParaRPr lang="fr-CA" dirty="0"/>
          </a:p>
          <a:p>
            <a:r>
              <a:rPr lang="fr-CA" dirty="0"/>
              <a:t>Une initiative collaborative</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35" y="1574800"/>
            <a:ext cx="4364265" cy="2909510"/>
          </a:xfrm>
          <a:prstGeom prst="rect">
            <a:avLst/>
          </a:prstGeom>
        </p:spPr>
      </p:pic>
    </p:spTree>
    <p:extLst>
      <p:ext uri="{BB962C8B-B14F-4D97-AF65-F5344CB8AC3E}">
        <p14:creationId xmlns:p14="http://schemas.microsoft.com/office/powerpoint/2010/main" val="25421789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1618</TotalTime>
  <Words>236</Words>
  <Application>Microsoft Office PowerPoint</Application>
  <PresentationFormat>Grand écran</PresentationFormat>
  <Paragraphs>91</Paragraphs>
  <Slides>10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Transcender La frontière</vt:lpstr>
      <vt:lpstr> Constat 1: La frontière, parlons en</vt:lpstr>
      <vt:lpstr>Constat 2: Une frontière à géométrie variable</vt:lpstr>
      <vt:lpstr>  Une frontière à géométrie variable (suite)</vt:lpstr>
      <vt:lpstr> Constat 3:  La frontière équivoque</vt:lpstr>
      <vt:lpstr> Constat 4: La frontière stratégique</vt:lpstr>
      <vt:lpstr> La frontière stratégique (suite)</vt:lpstr>
      <vt:lpstr> La frontière stratégique (suite)</vt:lpstr>
      <vt:lpstr> Constat 5: La frontière attractive</vt:lpstr>
      <vt:lpstr> Constat 6: Et les autres frontières?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Gilbert</dc:creator>
  <cp:lastModifiedBy>Administrateur</cp:lastModifiedBy>
  <cp:revision>61</cp:revision>
  <dcterms:created xsi:type="dcterms:W3CDTF">2017-11-23T11:45:03Z</dcterms:created>
  <dcterms:modified xsi:type="dcterms:W3CDTF">2018-10-29T13:31:54Z</dcterms:modified>
</cp:coreProperties>
</file>