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65" r:id="rId7"/>
    <p:sldId id="266" r:id="rId8"/>
    <p:sldId id="267" r:id="rId9"/>
    <p:sldId id="281" r:id="rId10"/>
    <p:sldId id="275" r:id="rId11"/>
    <p:sldId id="276" r:id="rId12"/>
    <p:sldId id="277" r:id="rId13"/>
    <p:sldId id="273" r:id="rId14"/>
    <p:sldId id="278" r:id="rId15"/>
    <p:sldId id="271" r:id="rId16"/>
    <p:sldId id="259" r:id="rId17"/>
    <p:sldId id="262" r:id="rId18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3" autoAdjust="0"/>
    <p:restoredTop sz="93446" autoAdjust="0"/>
  </p:normalViewPr>
  <p:slideViewPr>
    <p:cSldViewPr snapToGrid="0" snapToObjects="1">
      <p:cViewPr varScale="1">
        <p:scale>
          <a:sx n="68" d="100"/>
          <a:sy n="68" d="100"/>
        </p:scale>
        <p:origin x="3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46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gnst01\Downloads\Stats_personnes%20ayant_demenag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 err="1">
                <a:effectLst/>
              </a:rPr>
              <a:t>Comparaison</a:t>
            </a:r>
            <a:r>
              <a:rPr lang="en-US" sz="2000" b="0" i="0" baseline="0" dirty="0">
                <a:effectLst/>
              </a:rPr>
              <a:t> entre le </a:t>
            </a:r>
            <a:r>
              <a:rPr lang="en-US" sz="2000" b="1" i="0" baseline="0" dirty="0">
                <a:solidFill>
                  <a:schemeClr val="tx2">
                    <a:lumMod val="75000"/>
                  </a:schemeClr>
                </a:solidFill>
                <a:effectLst/>
              </a:rPr>
              <a:t>Québec</a:t>
            </a:r>
            <a:r>
              <a:rPr lang="en-US" sz="2000" b="0" i="0" baseline="0" dirty="0">
                <a:effectLst/>
              </a:rPr>
              <a:t> et </a:t>
            </a:r>
            <a:r>
              <a:rPr lang="en-US" sz="2000" b="0" i="0" baseline="0" dirty="0" err="1">
                <a:effectLst/>
              </a:rPr>
              <a:t>l'</a:t>
            </a:r>
            <a:r>
              <a:rPr lang="en-US" sz="2000" b="1" i="0" baseline="0" dirty="0" err="1">
                <a:solidFill>
                  <a:schemeClr val="accent6">
                    <a:lumMod val="75000"/>
                  </a:schemeClr>
                </a:solidFill>
                <a:effectLst/>
              </a:rPr>
              <a:t>Outaouais</a:t>
            </a:r>
            <a:endParaRPr lang="fr-CA" sz="2000" b="1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/>
                </a:solidFill>
              </a:defRPr>
            </a:pPr>
            <a:r>
              <a:rPr lang="en-US" sz="2000" b="1" baseline="0" dirty="0">
                <a:solidFill>
                  <a:schemeClr val="tx1"/>
                </a:solidFill>
              </a:rPr>
              <a:t>Provenance de la population qui a </a:t>
            </a:r>
            <a:r>
              <a:rPr lang="en-US" sz="2000" b="1" baseline="0" dirty="0" err="1">
                <a:solidFill>
                  <a:schemeClr val="tx1"/>
                </a:solidFill>
              </a:rPr>
              <a:t>déménagé</a:t>
            </a:r>
            <a:r>
              <a:rPr lang="en-US" sz="2000" b="1" baseline="0" dirty="0">
                <a:solidFill>
                  <a:schemeClr val="tx1"/>
                </a:solidFill>
              </a:rPr>
              <a:t> entre 2011 et 2016</a:t>
            </a:r>
            <a:endParaRPr lang="en-US" sz="2000" b="1" i="0" u="none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327783943766199"/>
          <c:y val="2.01005025125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33185349611543E-2"/>
          <c:y val="0.124254606365159"/>
          <c:w val="0.96744358120606699"/>
          <c:h val="0.5767338002347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'[Stats_personnes ayant_demenage (1).xlsx]Feuil1'!$B$4</c:f>
              <c:strCache>
                <c:ptCount val="1"/>
                <c:pt idx="0">
                  <c:v>Québec</c:v>
                </c:pt>
              </c:strCache>
            </c:strRef>
          </c:tx>
          <c:spPr>
            <a:solidFill>
              <a:srgbClr val="323C8C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4D-4E07-9FC7-F5E57707E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'[Stats_personnes ayant_demenage (1).xlsx]Feuil1'!$A$5:$A$8</c:f>
              <c:strCache>
                <c:ptCount val="4"/>
                <c:pt idx="0">
                  <c:v>En provenance d'ailleurs dans la municipalité</c:v>
                </c:pt>
                <c:pt idx="1">
                  <c:v>En provenance d'ailleurs au Québec</c:v>
                </c:pt>
                <c:pt idx="2">
                  <c:v>En provenance d'une autre province </c:v>
                </c:pt>
                <c:pt idx="3">
                  <c:v>En provenance d'un autre pays </c:v>
                </c:pt>
              </c:strCache>
            </c:strRef>
          </c:cat>
          <c:val>
            <c:numRef>
              <c:f>'[Stats_personnes ayant_demenage (1).xlsx]Feuil1'!$B$5:$B$8</c:f>
              <c:numCache>
                <c:formatCode>0__%</c:formatCode>
                <c:ptCount val="4"/>
                <c:pt idx="0">
                  <c:v>0.55941174506231695</c:v>
                </c:pt>
                <c:pt idx="1">
                  <c:v>0.33164198598191502</c:v>
                </c:pt>
                <c:pt idx="2">
                  <c:v>2.0542913223677101E-2</c:v>
                </c:pt>
                <c:pt idx="3">
                  <c:v>8.8403355732090599E-2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1-41AD-B8CB-3F57BAB2D938}"/>
            </c:ext>
          </c:extLst>
        </c:ser>
        <c:ser>
          <c:idx val="1"/>
          <c:order val="1"/>
          <c:tx>
            <c:strRef>
              <c:f>'[Stats_personnes ayant_demenage (1).xlsx]Feuil1'!$C$4</c:f>
              <c:strCache>
                <c:ptCount val="1"/>
                <c:pt idx="0">
                  <c:v>Outaouais</c:v>
                </c:pt>
              </c:strCache>
            </c:strRef>
          </c:tx>
          <c:spPr>
            <a:solidFill>
              <a:srgbClr val="19A09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2.17040284691662E-16"/>
                  <c:y val="6.28127514211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A1-41AD-B8CB-3F57BAB2D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'[Stats_personnes ayant_demenage (1).xlsx]Feuil1'!$A$5:$A$8</c:f>
              <c:strCache>
                <c:ptCount val="4"/>
                <c:pt idx="0">
                  <c:v>En provenance d'ailleurs dans la municipalité</c:v>
                </c:pt>
                <c:pt idx="1">
                  <c:v>En provenance d'ailleurs au Québec</c:v>
                </c:pt>
                <c:pt idx="2">
                  <c:v>En provenance d'une autre province </c:v>
                </c:pt>
                <c:pt idx="3">
                  <c:v>En provenance d'un autre pays </c:v>
                </c:pt>
              </c:strCache>
            </c:strRef>
          </c:cat>
          <c:val>
            <c:numRef>
              <c:f>'[Stats_personnes ayant_demenage (1).xlsx]Feuil1'!$C$5:$C$8</c:f>
              <c:numCache>
                <c:formatCode>0__%</c:formatCode>
                <c:ptCount val="4"/>
                <c:pt idx="0">
                  <c:v>0.61153626499143299</c:v>
                </c:pt>
                <c:pt idx="1">
                  <c:v>0.22916428707405301</c:v>
                </c:pt>
                <c:pt idx="2">
                  <c:v>9.5259851513420896E-2</c:v>
                </c:pt>
                <c:pt idx="3">
                  <c:v>6.4039596421092707E-2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1-41AD-B8CB-3F57BAB2D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055144"/>
        <c:axId val="2100226744"/>
      </c:barChart>
      <c:catAx>
        <c:axId val="210005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00226744"/>
        <c:crosses val="autoZero"/>
        <c:auto val="1"/>
        <c:lblAlgn val="ctr"/>
        <c:lblOffset val="100"/>
        <c:noMultiLvlLbl val="0"/>
      </c:catAx>
      <c:valAx>
        <c:axId val="2100226744"/>
        <c:scaling>
          <c:orientation val="minMax"/>
        </c:scaling>
        <c:delete val="1"/>
        <c:axPos val="l"/>
        <c:numFmt formatCode="0__%" sourceLinked="1"/>
        <c:majorTickMark val="none"/>
        <c:minorTickMark val="none"/>
        <c:tickLblPos val="nextTo"/>
        <c:crossAx val="2100055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FE7EE3-49D1-C747-A9D2-782BFF6B7F14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B05DE5-73C9-964D-8348-FE4842F9D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0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91D648-8EE9-594D-9974-6170558DC367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8C9F01-3B0F-6C48-9D83-CA1E29CAA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07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59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0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Test ajout de notes</a:t>
            </a:r>
          </a:p>
          <a:p>
            <a:endParaRPr lang="fr-FR" dirty="0"/>
          </a:p>
          <a:p>
            <a:r>
              <a:rPr lang="fr-FR" dirty="0" err="1"/>
              <a:t>Asdasd</a:t>
            </a:r>
            <a:endParaRPr lang="fr-FR" dirty="0"/>
          </a:p>
          <a:p>
            <a:r>
              <a:rPr lang="fr-FR" dirty="0" err="1"/>
              <a:t>asd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9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0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3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2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7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68C9F01-3B0F-6C48-9D83-CA1E29CAA2E1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598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2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4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E5896-6793-2B49-B5C8-E74BA1EB1854}" type="datetime1">
              <a:rPr lang="fr-CA" smtClean="0"/>
              <a:t>2018-10-29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6" y="3602038"/>
            <a:ext cx="77652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656" y="1122363"/>
            <a:ext cx="7765257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22BB7B-6E1E-944D-B69C-37714634042C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1D9BF-B351-9B46-9F1F-AC86D37E3236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E5896-6793-2B49-B5C8-E74BA1EB1854}" type="datetime1">
              <a:rPr lang="fr-CA" smtClean="0"/>
              <a:t>2018-10-29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6" y="3602038"/>
            <a:ext cx="77652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656" y="1122363"/>
            <a:ext cx="7765257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B0A3F-D97E-4D41-836B-8ABA0538E480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4C3B-ADFC-284C-8443-AD5686498FAE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37696-31BC-4149-A9AB-9323D1854A83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4F4B5-6AB6-454F-9B41-D61D9E25D226}" type="datetime1">
              <a:rPr lang="fr-CA" smtClean="0"/>
              <a:t>2018-10-29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44FA-7143-2B4A-98F4-13937E4A3109}" type="datetime1">
              <a:rPr lang="fr-CA" smtClean="0"/>
              <a:t>2018-10-29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AB2A0-D21B-E747-8603-D3186B0BB4A6}" type="datetime1">
              <a:rPr lang="fr-CA" smtClean="0"/>
              <a:t>2018-10-29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B59-D269-BF4A-BCF3-6358D995A772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B0A3F-D97E-4D41-836B-8ABA0538E480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E28B4-9811-D944-9C34-93E52898B5CA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22BB7B-6E1E-944D-B69C-37714634042C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1D9BF-B351-9B46-9F1F-AC86D37E3236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E5896-6793-2B49-B5C8-E74BA1EB1854}" type="datetime1">
              <a:rPr lang="fr-CA" smtClean="0"/>
              <a:t>2018-10-29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6" y="3602038"/>
            <a:ext cx="77652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656" y="1122363"/>
            <a:ext cx="7765257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B0A3F-D97E-4D41-836B-8ABA0538E480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4C3B-ADFC-284C-8443-AD5686498FAE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37696-31BC-4149-A9AB-9323D1854A83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4F4B5-6AB6-454F-9B41-D61D9E25D226}" type="datetime1">
              <a:rPr lang="fr-CA" smtClean="0"/>
              <a:t>2018-10-29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44FA-7143-2B4A-98F4-13937E4A3109}" type="datetime1">
              <a:rPr lang="fr-CA" smtClean="0"/>
              <a:t>2018-10-29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AB2A0-D21B-E747-8603-D3186B0BB4A6}" type="datetime1">
              <a:rPr lang="fr-CA" smtClean="0"/>
              <a:t>2018-10-29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4C3B-ADFC-284C-8443-AD5686498FAE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B59-D269-BF4A-BCF3-6358D995A772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E28B4-9811-D944-9C34-93E52898B5CA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22BB7B-6E1E-944D-B69C-37714634042C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1D9BF-B351-9B46-9F1F-AC86D37E3236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37696-31BC-4149-A9AB-9323D1854A83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4F4B5-6AB6-454F-9B41-D61D9E25D226}" type="datetime1">
              <a:rPr lang="fr-CA" smtClean="0"/>
              <a:t>2018-10-29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44FA-7143-2B4A-98F4-13937E4A3109}" type="datetime1">
              <a:rPr lang="fr-CA" smtClean="0"/>
              <a:t>2018-10-29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AB2A0-D21B-E747-8603-D3186B0BB4A6}" type="datetime1">
              <a:rPr lang="fr-CA" smtClean="0"/>
              <a:t>2018-10-29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B59-D269-BF4A-BCF3-6358D995A772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E28B4-9811-D944-9C34-93E52898B5CA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5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96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058" y="599678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4C52203-AAD2-9944-A3AD-BE9DC3A3C94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38200" y="1512099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8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 Medium" charset="0"/>
          <a:ea typeface="IBM Plex Sans Medium" charset="0"/>
          <a:cs typeface="IBM Plex Sans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buFont typeface="Arial" charset="0"/>
        <a:buNone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5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96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058" y="599678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4C52203-AAD2-9944-A3AD-BE9DC3A3C94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38200" y="1512099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 Medium" charset="0"/>
          <a:ea typeface="IBM Plex Sans Medium" charset="0"/>
          <a:cs typeface="IBM Plex Sans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buFont typeface="Arial" charset="0"/>
        <a:buNone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5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96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058" y="599678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4C52203-AAD2-9944-A3AD-BE9DC3A3C94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38200" y="1512099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 Medium" charset="0"/>
          <a:ea typeface="IBM Plex Sans Medium" charset="0"/>
          <a:cs typeface="IBM Plex Sans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buFont typeface="Arial" charset="0"/>
        <a:buNone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8656" y="1122363"/>
            <a:ext cx="8783999" cy="2387600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De part et d’autre de la rivière :</a:t>
            </a:r>
            <a:br>
              <a:rPr lang="fr-FR" dirty="0"/>
            </a:br>
            <a:r>
              <a:rPr lang="fr-FR" b="1" dirty="0"/>
              <a:t>où vous situez-vous ?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9250-BA3C-734D-B66D-1BC238A3EDBC}" type="datetime1">
              <a:rPr lang="fr-CA" smtClean="0"/>
              <a:t>2018-10-29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b="1" dirty="0"/>
              <a:t>Vous faites-vous soigner plus souvent au Québec ou en Ontario?</a:t>
            </a:r>
          </a:p>
          <a:p>
            <a:r>
              <a:rPr lang="fr-CA" sz="2800" dirty="0">
                <a:sym typeface="Wingdings" panose="05000000000000000000" pitchFamily="2" charset="2"/>
              </a:rPr>
              <a:t> Québec</a:t>
            </a:r>
            <a:br>
              <a:rPr lang="fr-CA" sz="2800" dirty="0">
                <a:sym typeface="Wingdings" panose="05000000000000000000" pitchFamily="2" charset="2"/>
              </a:rPr>
            </a:br>
            <a:r>
              <a:rPr lang="fr-CA" sz="2800" dirty="0">
                <a:sym typeface="Wingdings" panose="05000000000000000000" pitchFamily="2" charset="2"/>
              </a:rPr>
              <a:t> Ontario</a:t>
            </a:r>
            <a:endParaRPr lang="fr-CA" sz="2800" dirty="0"/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08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Santé – pertes économiques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52203-AAD2-9944-A3AD-BE9DC3A3C9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dirty="0">
                <a:solidFill>
                  <a:srgbClr val="242424"/>
                </a:solidFill>
                <a:latin typeface="Radio-Canada"/>
              </a:rPr>
              <a:t>107 000 000 $</a:t>
            </a:r>
            <a:br>
              <a:rPr lang="fr-CA" sz="2800" dirty="0">
                <a:solidFill>
                  <a:srgbClr val="242424"/>
                </a:solidFill>
                <a:latin typeface="Radio-Canada"/>
              </a:rPr>
            </a:br>
            <a:r>
              <a:rPr lang="fr-CA" sz="2800" dirty="0">
                <a:solidFill>
                  <a:srgbClr val="242424"/>
                </a:solidFill>
                <a:latin typeface="Radio-Canada"/>
              </a:rPr>
              <a:t>Ce que la RAMQ doit payer pour rembourser les frais de santé des résidents de l’Outaouais soignés en Ontario.</a:t>
            </a:r>
          </a:p>
          <a:p>
            <a:r>
              <a:rPr lang="fr-CA" sz="2800" b="1" dirty="0">
                <a:solidFill>
                  <a:srgbClr val="242424"/>
                </a:solidFill>
                <a:latin typeface="Radio-Canada"/>
              </a:rPr>
              <a:t>1 650</a:t>
            </a:r>
            <a:br>
              <a:rPr lang="fr-CA" sz="2800" dirty="0">
                <a:solidFill>
                  <a:srgbClr val="242424"/>
                </a:solidFill>
                <a:latin typeface="Radio-Canada"/>
              </a:rPr>
            </a:br>
            <a:r>
              <a:rPr lang="fr-CA" sz="2800" dirty="0">
                <a:solidFill>
                  <a:srgbClr val="242424"/>
                </a:solidFill>
                <a:latin typeface="Radio-Canada"/>
              </a:rPr>
              <a:t>Nombre d’emplois qui seraient créés en Outaouais si ces 107 M$ avaient été dépensés en Outaouais.</a:t>
            </a:r>
          </a:p>
        </p:txBody>
      </p:sp>
    </p:spTree>
    <p:extLst>
      <p:ext uri="{BB962C8B-B14F-4D97-AF65-F5344CB8AC3E}">
        <p14:creationId xmlns:p14="http://schemas.microsoft.com/office/powerpoint/2010/main" val="54303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6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dirty="0"/>
              <a:t>Entre les deux énoncés suivants, </a:t>
            </a:r>
            <a:r>
              <a:rPr lang="fr-CA" sz="2400" b="1" dirty="0"/>
              <a:t>lequel se rapproche le plus de votre vision d’avenir pour l’Outaouais en tant que région frontalière?</a:t>
            </a:r>
            <a:endParaRPr lang="fr-CA" sz="2400" b="1" dirty="0">
              <a:latin typeface="IBM Plex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400" dirty="0">
                <a:sym typeface="Wingdings" panose="05000000000000000000" pitchFamily="2" charset="2"/>
              </a:rPr>
              <a:t> </a:t>
            </a:r>
            <a:r>
              <a:rPr lang="fr-CA" sz="2400" dirty="0"/>
              <a:t>L’Outaouais doit s’affirmer et se développer comme région afin de s’affranchir de sa relation de dépendance envers l’Ontario.</a:t>
            </a:r>
          </a:p>
          <a:p>
            <a:r>
              <a:rPr lang="fr-CA" sz="2400" dirty="0">
                <a:sym typeface="Wingdings" panose="05000000000000000000" pitchFamily="2" charset="2"/>
              </a:rPr>
              <a:t> </a:t>
            </a:r>
            <a:r>
              <a:rPr lang="fr-CA" sz="2400" dirty="0"/>
              <a:t>L’Outaouais doit créer des ponts avec l’Est ontarien afin d’aller au-delà des structures politico-administratives pour répondre de manière cohérente à des enjeux communs avec l’autre rive.</a:t>
            </a:r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49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 6 - Vision de l’Ontario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33496"/>
          </a:xfrm>
        </p:spPr>
        <p:txBody>
          <a:bodyPr>
            <a:normAutofit fontScale="85000" lnSpcReduction="20000"/>
          </a:bodyPr>
          <a:lstStyle/>
          <a:p>
            <a:r>
              <a:rPr lang="fr-CA" sz="2800" b="1" i="1" dirty="0"/>
              <a:t>Profiter</a:t>
            </a:r>
            <a:r>
              <a:rPr lang="fr-CA" sz="2800" i="1" dirty="0"/>
              <a:t> </a:t>
            </a:r>
            <a:r>
              <a:rPr lang="fr-CA" sz="2800" dirty="0"/>
              <a:t>: atelier de Export Outaouais et de Collectif bois du 2 octobre dernier pour expliquer les occasions d’affaires à Ottawa et Toronto </a:t>
            </a:r>
          </a:p>
          <a:p>
            <a:r>
              <a:rPr lang="fr-CA" sz="2800" b="1" i="1" dirty="0"/>
              <a:t>Revendiquer</a:t>
            </a:r>
            <a:r>
              <a:rPr lang="fr-CA" sz="2800" dirty="0"/>
              <a:t> : mobilisation de l’ACESO* ayant mené à engagement gouvernemental de 90 M$ pour l’UQO</a:t>
            </a:r>
          </a:p>
          <a:p>
            <a:r>
              <a:rPr lang="fr-CA" sz="2800" b="1" i="1" dirty="0"/>
              <a:t>Collaborer</a:t>
            </a:r>
            <a:r>
              <a:rPr lang="fr-CA" sz="2800" dirty="0"/>
              <a:t> : collaboration entre les services économiques d’Ottawa et de Gatineau pour attirer HQ2 de Amazon</a:t>
            </a:r>
          </a:p>
          <a:p>
            <a:r>
              <a:rPr lang="fr-CA" sz="2800" b="1" i="1" dirty="0"/>
              <a:t>S’allier </a:t>
            </a:r>
            <a:r>
              <a:rPr lang="fr-CA" sz="2800" dirty="0"/>
              <a:t>: signature d’un Pacte d’amitié entre la MRC de Papineau, la MRC d’Argenteuil et les Comtés unis de Prescott-Russell</a:t>
            </a:r>
            <a:br>
              <a:rPr lang="fr-CA" sz="2800" dirty="0"/>
            </a:br>
            <a:endParaRPr lang="fr-CA" sz="2400" dirty="0"/>
          </a:p>
          <a:p>
            <a:pPr algn="r"/>
            <a:r>
              <a:rPr lang="fr-CA" sz="1800" dirty="0"/>
              <a:t>* Alliance pour la cause de l’enseignement supérieur en Outaouais</a:t>
            </a:r>
          </a:p>
        </p:txBody>
      </p:sp>
    </p:spTree>
    <p:extLst>
      <p:ext uri="{BB962C8B-B14F-4D97-AF65-F5344CB8AC3E}">
        <p14:creationId xmlns:p14="http://schemas.microsoft.com/office/powerpoint/2010/main" val="275371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La frontière, parlons-en !</a:t>
            </a:r>
            <a:r>
              <a:rPr lang="fr-FR" sz="3200" dirty="0"/>
              <a:t>	</a:t>
            </a:r>
          </a:p>
          <a:p>
            <a:pPr marL="0" indent="0">
              <a:buNone/>
            </a:pPr>
            <a:r>
              <a:rPr lang="fr-FR" sz="3200" dirty="0"/>
              <a:t>Table ronde tout de suite après la pause.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E7ED-FE00-3648-819D-7FD1E685DE42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8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B2A0-D21B-E747-8603-D3186B0BB4A6}" type="datetime1">
              <a:rPr lang="fr-CA" smtClean="0"/>
              <a:t>2018-10-29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613" y="-67310"/>
            <a:ext cx="12721942" cy="71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Sondage maison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dirty="0"/>
              <a:t>Instructions :</a:t>
            </a:r>
          </a:p>
          <a:p>
            <a:pPr marL="0" indent="0">
              <a:buNone/>
            </a:pPr>
            <a:r>
              <a:rPr lang="fr-FR" sz="3200" dirty="0"/>
              <a:t>Sur votre cellulaire, ouvrez la page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live.voxvote.com</a:t>
            </a:r>
            <a:r>
              <a:rPr lang="fr-FR" sz="3200" dirty="0"/>
              <a:t> et entrez le code </a:t>
            </a:r>
            <a:r>
              <a:rPr lang="fr-FR" sz="3200" b="1" dirty="0"/>
              <a:t>86416</a:t>
            </a:r>
            <a:r>
              <a:rPr lang="fr-FR" sz="3200" dirty="0"/>
              <a:t>.</a:t>
            </a:r>
          </a:p>
          <a:p>
            <a:pPr marL="0" indent="0">
              <a:buNone/>
            </a:pPr>
            <a:r>
              <a:rPr lang="fr-FR" sz="3200" dirty="0"/>
              <a:t>Il faudra périodiquement appuyer sur </a:t>
            </a:r>
            <a:r>
              <a:rPr lang="fr-FR" sz="3200" b="1" i="1" dirty="0" err="1">
                <a:solidFill>
                  <a:srgbClr val="7030A0"/>
                </a:solidFill>
              </a:rPr>
              <a:t>Reconnect</a:t>
            </a:r>
            <a:endParaRPr lang="fr-FR" sz="3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3200" i="1" dirty="0"/>
              <a:t>Note : le wifi de la salle est débarré.</a:t>
            </a:r>
          </a:p>
          <a:p>
            <a:pPr marL="0" indent="0">
              <a:buNone/>
            </a:pPr>
            <a:r>
              <a:rPr lang="fr-F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Confidentiel : pas de nom associé aux résultats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11D-AA3D-9241-A8B4-17C0FC8D124C}" type="datetime1">
              <a:rPr lang="fr-CA" smtClean="0"/>
              <a:t>2018-10-29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16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3200" b="1" dirty="0"/>
              <a:t>D’où êtes-vous originaire ? </a:t>
            </a:r>
            <a:endParaRPr lang="fr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dirty="0"/>
              <a:t>De l’Outaouais?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dirty="0"/>
              <a:t>D’ailleurs au Québec?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dirty="0"/>
              <a:t>De l’Ontario?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dirty="0"/>
              <a:t>D’ailleurs au Canada?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dirty="0"/>
              <a:t>De l’étranger?</a:t>
            </a:r>
          </a:p>
        </p:txBody>
      </p:sp>
    </p:spTree>
    <p:extLst>
      <p:ext uri="{BB962C8B-B14F-4D97-AF65-F5344CB8AC3E}">
        <p14:creationId xmlns:p14="http://schemas.microsoft.com/office/powerpoint/2010/main" val="156886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 1 - Origine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sz="2800" i="1" dirty="0"/>
              <a:t>Sentiment d’appartenance = moteur de l’action collective</a:t>
            </a:r>
          </a:p>
          <a:p>
            <a:r>
              <a:rPr lang="fr-CA" sz="2800" b="1" dirty="0"/>
              <a:t>Identité outaouaise peu affirmée :</a:t>
            </a:r>
          </a:p>
          <a:p>
            <a:pPr marL="457200" indent="-457200">
              <a:buFontTx/>
              <a:buChar char="-"/>
            </a:pPr>
            <a:r>
              <a:rPr lang="fr-CA" sz="2800" dirty="0"/>
              <a:t>De nombreux résidents de l’Outaouais ont leurs racines ailleurs</a:t>
            </a:r>
          </a:p>
          <a:p>
            <a:pPr marL="457200" indent="-457200">
              <a:buFontTx/>
              <a:buChar char="-"/>
            </a:pPr>
            <a:r>
              <a:rPr lang="fr-CA" sz="2800" dirty="0"/>
              <a:t>Concurrence identitaire avec la capitale fédérale</a:t>
            </a:r>
          </a:p>
          <a:p>
            <a:pPr marL="457200" indent="-457200">
              <a:buFontTx/>
              <a:buChar char="-"/>
            </a:pPr>
            <a:r>
              <a:rPr lang="fr-CA" sz="2800" dirty="0"/>
              <a:t>Communautés anglophone, algonquine et francophone ont peu de lieux de rencontre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8023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 1 - Identité et origine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5</a:t>
            </a:fld>
            <a:endParaRPr lang="fr-FR"/>
          </a:p>
        </p:txBody>
      </p:sp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HyBGcDASIAAhEBAxEB/8QAGwABAAIDAQEAAAAAAAAAAAAAAAIFAwQGAQf/xABPEAABAwMABQUMBwYFAgUFAQAAAQIDBAURBhITITEzQVFSkRQWIjRhcXJzgZKx4RUyNlR0obIjVZOUs9IHNVPB0UJiJCU3Q/CChKKjwnX/xAAZAQEAAwEBAAAAAAAAAAAAAAAAAQMFAgT/xAAjEQEBAAEDBAMBAQEAAAAAAAAAAQIDETEEEjJRExQzIUFh/9oADAMBAAIRAxEAPwDuo42LG1VY1VwnMT2bOo3sEXJM9FCY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ENmzqN7Bs2dRvYTAGvOxiQuVGNT2eUEqnkHez4gCcXJM9FCZCLkmeihMAAAAAAAAAAAAAAAAAAAAAAAAAAAAAAAAAAAAAAFLpHfFscNO9lL3S+eXZtbtNTfjpwpdHHf4hq5tPbHMbruSqRUbnGVxwyBY2/SOWS7ttdztz6Cqe3XjRZUka9POnmXsOgOVprZc7ppLBd7nSx0MVKzVihSVJHOXfvVU3c/wK3Qy1U9Y+srKnXldTVbtgzXVGsdxV2EXeq7uPQB3gPn1qtkGkFkuF3ub5JKzXkWN6SKmx1UyiImcGB9TULY7BpBK57pKSZYpXrvVzNZUyvsTHtA+kA4mKpdXaRXq8w+HHbaZ0NOqb0VyIqr+ee0paK3XK6WttbBaZ5q6RVcy4/SCNdlF5mqu7hgD6gDhbtTz1mkmj8Fe+SOaSmVJ9k/VXOF1kynMu9NxO1Nhsl/vtDHJLFb4adJka1yqrPBRVVuefev5AduD5XV/sYaK62+11NGj6hqNrpKvXfLx+szy4827yl9V0ENy/wAQaimqVl2C0iK9jHq1JE3bnY5uf2AdsD57RVdRabDpJBSSyatHPs4MrlY0V2quPiXujuj9DT01Dc4lm7rdEkkkm1Vdqrm70ci7sb/yQDpQfL6OCu0gjq6yW0S19Q6VzWVHdyRbBeZGtXoyd7o+yvjstMy6ovdbUVr8uRyrhVxlUVcrjAFmUdFeKio0pr7W9kaQU0bXNciLrKq4478c/QVekEaXTTG3Wirc7uHYrK6JHK1JHeFxx5k/M0baz6I0l0gSmdJJ3PRq6PaO1lTCIqJlejh5kA74Hy+it1yulrbWwWmeaukVXMuP0gjXZReZqru4YPo9AtQtBT92Jip2TdqiY+tjfw3cQKzR28VF1luLKhkbe5alYmaiKmUTPHKrvLw4G01MFJbdJpql87Ikq3IqwLh+9yphF5jUpWPodILNPTWuW1x1UmFVararO1ccUXhx5+nyAfSQa1y/y2r9S/8ASp86gtsMugi3V88vdlOv7F6SKiRIj8aqInTx6d4H04HByTS3262K3V8j+5ZqJJ5WI5W7V2qvHHm+JOliS06RXa00av7iWidKkSvVyRuwnDPn/MDuQfMYLbDLoIt1fPL3ZTr+xekiokSI/GqiJ08eneWm3kqtI9FZ5lzJJSazlXnVWrvA7eVysie5OKIqlRordp71Z21lSyNkivc1UjRUTd51UqKBc6d37H3ZvwaVlqqqWl0Bj7qSpe2SqVjY6d+q6Reqq9CgfRCttl4p7pUVkMDJWupJNlIr0REVd/DC+Q5CzU8lHpdFRLbn2ynqqZ20pe6dqj0wvhZ5uH5eUzaGWegW83SXYeHRVStgXXd4CeEnTv8AaB1NpuNTXrU90W+ajSKRWM2n/uJ1k3J/85yyPndJWz0Fk0oqKZytlbWKjXJ/05dhVTy7xdrVBZtHaG80MkrLhmNz5to5dorkyuUyB9EBw89FFdNPpoKrapC+ja6SNj1br8PBdjm3/kbuhCOp5bvQNke6ClqlZEjlzqpld35AdWCl0uq56LRusnpnKyRGo1HJxblyIqp2nH3q0U1u0dtVRSyyo6pkiWZNoqtlVU1tZUzjKeTpA+lGrcKiSkoZqiKnfUyRtVzYmcXr0Ic7D/6mVH4JP/5KuhXNt0yVN/7ST/8AoDtrdUy1dDDUTU76aSRuXQv4sXoU2im0S36MW/P+khRX9tNcr9NRx2qqutRDGivY6q2McO7i3yrlOIHbA5nQCeafRxEmkc9Y5XMbrLlURMbs+01dII0ummNutFW53cOxWV0SOVqSO8LjjzJ+YFpRXioqNKa+1vZGkFNG1zXIi6yquOO/HP0GetrLgl3paOhpkWJU16iolYuo1vQ1cplxy1tZ9EaS6QJTOkk7no1dHtHayphEVEyvRw8yFbRW65XS1trYLTPNXSKrmXH6QRrsovM1V3cMAfUAcPeYaiqv2jsFa58U0sDmz7J2quceEmU6d6bjDR2SkTTGusyOmbbdiky07ZXI1y+DxXOV4rz9AHfFUlZcJr86mhpkZQQszLPKxUV7l4Ixcoi+Vd5yNvram1aP6RQ0sj8UU+pBlcrGiu1Vx8TXp7TdnUtJW2uzSxVngyd2/SDXLMiplctVeC9AH0sHEVNBFc/8Qaimqlk2LqRqyRserUfw3Ljm5/YhhtNRFbLTpDS1E9SlHSVGzj2T/DaiqqYavNnCfmB3oPm1Kx9DpBZp6a1y2uOqkwqrVbVZ2rjii8OPP0+QjcYm3O43ps9BW3GpSVYqWan1ljhxzLvRExuzuXn84H0lVwir8CsstXcK5KietpkpoFkVKeNzFbJqpzuyu7PRhDlLzBVWiyWOzwxOTul+KiOOXU2jt2Way8Mqq+Q27Da7pQX+KSntL7bb3sVs8S1jZmquFw7Gc5zgDtQU+lVZPQaO1lTTKrZWtRGuTi3KomfzOMp7TdnUtJW2uzSxVngyd2/SDXLMiplctVeC9AH0s162pZRUc1TIjlZCxXuRvHCJncchU0EVz/xBqKaqWTYupGrJGx6tR/DcuObn9iGpRUkb7FpJbpteWnoZXuga5y+AqI7HwA7e2V8Vzt8VbA17Y5Uy1HoiLxxvwq9BtnAUltpKb/DqorIYtWoqKf8Aav1lXWw/duVcJ7DNDSpZ9Cn3imdI64TUzUWdXKqo1yphETOEwnDzAdyY5X7OJz9VztVFXVamVXyJ5T5xT2m7OpaSttdmlirPBk7t+kGuWZFTK5aq8F6D6SmcJniBy9ZpbU22SF9xss9NRyu1WzLK1XJ52pwXyZLK8X1tvmpqamp3VlZVb4oWORuU6VVeCFBeXu0uvcVqo8rQUb9epnTgq8MIvanb0GxVJqf4k0CO3M7kVGZ8zgLWzX76RqqmiqqR9HW0298KvR+7pRU483ahrxaTukv9NbHW2eFtQ1XNkmcjXYRF36mF6vOqGnT5d/iZVLGuUbSIkmP/AKfkeXT/ANS7T+Gd8JAL283R1rp3SMo56pyMc/EaYa1GplVc5dyfHyHthuf0zaYK/Y7Ha63ga2tjDlTjhOglff8AIbh+Gk/SpW6B/ZKi/wDr/W4DoQcjp3VVTPo2iga9zKuZWyMZJs1kxjDNbmzk1rLZ7jTXtmztD7dbJY3R1MS1iTNduXC8coucIB0tsvFPdKishgZK11JJspFeiIirv4YXyGe4VUlJTbSGklqpFVGtjixlVXpVeCeU4/Qyz0C3m6S7Dw6KqVsC67vATwk6d/tO1qaiKkp5KiokSOKNus5y8EQCiodJ5JL2203K3Poal6a0eZUkR27PFE8i9JKs0jmS4VFHa7ZJcH0qZnckqRtZ5EVc5XyFbYoJtIdI3aRTRuipYk2dI125XcUz+a+1fIZdDMtuukCSL+0SryueOMuAt6C/QXCypcoIJ5ERdV0MbNZ6OzjGPbx6DFYL++8VdfTvo1pX0bkaqOkRyqqqqb8Ju4dKld/h7laC4PRcxOrHKzHDgnyIaHfaPST8Sn6ngWdw0gfDclttuoZK+sa3XkY16MaxPK5efh2llb56ippWyVdItJNlUdEr0fjf0pxONtNPc6rSTSBtFcGUUiT5c50KSOcmXaqJngmP9i+0Ru1VdrbK6s1XTQTOic9iYR+ETf8AmBfgAAAAAAAAAAAAAAAAAAAAAAAAAAAAAAAAAAAAAAAw1PIO9nxAqeQd7PiAJxckz0UJkIuSZ6KEwAAAAAAAAAAAAAAAAAAAAAAAAAAAAAAAAAAAAAAVt3s1Pd0p0qXytSnlSVuzVEyqdOUXcWQAFbZ7PT2eOdlM+VyTSrK7aKi4VejCJuLIAc7Nofb5ZpnR1FbTxTrrS08M2rG9efKYLGps9HU2d1q2ezpVajEbHuVuFyipnnyWIArLLZKSy0LqSm13xvcrnLKqKrs7t+EQr26H0Mbntgq7hBTvXLqaKoVsa9KYxn8zowBWTWSlludFXa0rZKNisiajk1cYxvymfzPPoKkW5Vtc9ZHvrItjLG5U1NXCJu3Z5uktABzHeRbljZG6qr3xxO1omOmRWxb8rqpjG8tW2enbfX3dHy90Pi2StympjdzYznd0lkAKqmsFFB9Iou0lZcHq6ZkipjfncmETHEwWzRmlttRHLFV1sjIc7KGWfMceUVNzceVS8AFBNonRuq5aimqq6idMutIyln1GuXypgt6SlioqWOmgRUijTDUVVVe1TYAFVd7DS3eSGWV88E8C/s5qd+o9vkyY7Zo5Q2uslqadZlfNHs5EkfrI7flVXKZyvnLkAc43Q+hjc9sFXcIKd65dTRVCtjXpTGM/mX8cbYo2xsTDWIjWp0IhkAFLFozb2UtfTP2ssddIskqPcm5c53YRMYU16fQ+hgqaWodVV00tK5FiWaZHYRODcY4eY6IAa1wa59vqWsarnOiciIiZVVwpx+juiMFXY6f6RSup3K9XS02urGyKjlwrmqnR0YO5AFTc9H6K5JTq9ZaeSmTEMtO/UexOhFMUFhprZRVzqfbVFVPE5HzTO15H7lwmS7AHDaO6IwVdjp/pFK6ncr1dLTa6sbIqOXCuaqdHRg6K66PUVzbTa6zU8lNuhkp36jmJ0J2IW4Apbbo1Q2ysnqaZ8+vPHs3679bPS7emcqvlMaaJ25LGlqcszoWvWRr1cmu13SiomPyL4AUVDovSUVzjuCVNZPUsarVfPLrq5FTG/dzJ0GWLR6lgvL7nTz1UL5Xa8kLJcRyLv3uTG/jniXAAqKXR+hpoa6HEksdc9XytkVF48yYRMGpT6H2+GSJZJ6yohhdrRU882tGxfI3B0QArW2enbfX3dHy90Pi2StympjdzYznd0ntttFPbamtnhfI59ZLtZEeqKiLv4YThvLEAYKumirKWSmqGa8UrVa5vShxOkWizaKho+4Er6x7KhqNa5yybJm9VRERMImcHegCmumjlHc66OtdLU09QxuoslPLqK5vQu7z8CFJovb6Ojr6SnWZkNamHt10XVTCp4Kqnl58l4ANW3UUVuoIaOFXLHC3Var1yq+crbhoxR11wfW7arp5ZG6kvc8uokreh27oQvABXWa0U9lo1paRZFjV6v/aKiqirzcOG4x3ew0t3khllfPBPAv7OanfqPb5MlqAKa2aOUNrrJamnWZXzR7ORJH6yO35VVymcr5zVbofQxue2CruEFO9cupoqhWxr0pjGfzOjAFZUWSlnuFDWq6Vr6JFbE1rk1cYxvymfzJR2enjvkt2a+VaiWLZK1VTUxu4JjOd3SWIAqaSwUVL9IJ+0mZcHq+Zkioqb87kwidJqU+iNHTua1tZcHUzXayUzqhdlxzwROnynQgCtbZ6dt9fd0fL3Q+LZK3KamN3NjOd3Sa7dG6DZ3GN+1kZcJNpKjnJuXKr4OETG9fKXQA52n0PoYKmlqHVVdNLSuRYlmmR2ETg3GOHmOZltjW1dzdc9H6+orZpnugkpmrs2ov1d6LhN+/K5PpAA5q32B1botS0F9Rz5o8uRUf4ce9cYd5EN63WCGgqUqHVldVytRWsWqnV+oi8cJuQtwBhqIIqqnkgnYkkUjVa5q8FRSkp9EaOnc1ray4Opmu1kpnVC7LjngidPlOhAFa2z07b6+7o+Xuh8WyVuU1MbubGc7ukjR2OkpH3BWrJI24PV0zZFRU35yiYRN29S0AFBTaK0lPbqqgZV1rqaobq7N8qKkaZz4CYwhZQ22njtTLc5qy07YtkqSb1c3GN+DdAHPU+iNHTua1tZcHUzXayUzqhdlxzwROnyl5PEk8EkKq5qSNVqq1cKmUxuMoA5il0LpqONY6W7XenYq6ytiqEair04RpYXHR+luMNM2eWobNTIiR1LJMSp5dbHPgtwBWWmy0tp2roFllmmXMk8z9d7/OpWP0Mp5KptU+63Z1QxMNlWoTWanQi6uU4r2nTACpuVkbcaSGmkuFfEyNiscsU2qsqKiJ4e7wuH5qRsuj8NlVUp62tli1VakM0qKxuVzlGoiYX/AJLgAV93tNJeKXuesYqtRdZrmrhzV6UUwW6wQ0FSlQ6srquVqK1i1U6v1EXjhNyFuAKeLR6lgvL7nTz1UL5Xa8kLJcRyLv3uTG/jniZ71aIL3Q9yVMkrI1cjl2SoirjzopYgChotGGUUsDorvdnMhVNWJ1TlionMqY4eQlX6L0dbXSVbairpJpW6sq00uokif925S8AFa2z08No+jaR81JEibnwP1Xpvyq63SpX0GiNNb63uqC43PaOej5EdOmJVRc+Hhu/n7TogBR3DRmkra59a2erpJ5G6sjqWXU2if927yFhbbdTWujZS0caRxN344qq86qvOpuAAAAAAAAAAAAAAAAAAAAAAAAAAAAAAAAAAAAAAAAADDU8g72fECp5B3s+IAnFyTPRQmQi5JnooTAAAAAAAAAAAAAAAAAAAAAAAAAAAAAAAAAAAAAAAAAAAAAAAAAAAAAAAAAAAAAAAAAAAAAAAAAAAAAAAAAAAAAAAAAAAAAAAAAAAAAAAAAAAAAAAAAAAAAAAAAAAAAAAAAAAAAAAAAAAAAAAAAAAAAAAAAAAAAAAAAAAAAAAAAAAAAAAAAAAAAAAAAw1PIO9nxAqeQd7PiAJxckz0UJkIuSZ6KEwAAAAAAAAAAAAAAAAAAAAAAAAAAAAAAAAAAAAAAAAAAAAAAAAAAAAAAAAAAAAAAAAAAAAAAAAAAAAAAAAAAAAAAAAAAAAAAAAAAAAAAAAAAAAAAAAAAAAAAAAAAAAAAAAAAAAAAAAAAAAAAAAAAAAAAAAAAAAAAAAAAAAAAAAAAAAAAAAAAAAAAAAMNTyDvZ8QKnkHez4gCcXJM9FCZCLkmeihMAAAAAAAAAAAAAAAAAAAAAAAAADw9AAAAAAAAAAAAAAAAAAAAAAAAAAAAAAAAAAAAAAAAAAAAAAAAAAAAAAAAAAAAAAAAAAAAAAAAAAAAAAAAAAAAAAAAAAAAAAAAAAAAAAAAAAAAAAAAAAAAAAAAAAAAAAAAAAAAAAAAAAAAAAAAAAAAAAAAAAAAAAMNTyDvZ8QKnkHez4gCcXJM9FCZCLkmeihMAAAAAAAAAAAAB4B6AAAAAAADwKAoHBU95u0tPHI65So57EcuI48b09EyfS11/ec38OL+wrqLxKn9W34IZi6YzZk56+pMrJW39LXX95zfw4v7B9LXX95zfw4v7DUBPbHP2NT22/pa6/vOb+HF/YPpa6/vOb+HF/YagHbD7Gp7bf0tdf3nN/Di/sM9vu9wS6UrKiufLDI9zXscxiJ9RypvRqLxRCtEe6vo/Wr+hxGWMkW6OtnlnJa+gxSJI3KGQ0rdyKG6UtMAAAAAAAAAAAAAAAAAAAAAAAAAAAAAAAAAAAAAAAAAAAAAAAAAAAAAAAAAAAAAAAAAAAAAAAAAAAAAAAAAAAAAAAAAAAAAAAAAAAAAAAAAAAAAAAAAAAAAAAAAAAAAAAAAAAAAAAAAAAAAAAAAAGGp5B3s+IFTyDvZ8QBOLkmeihMhFyTPRQmAAAAAAAAAAPFXCAac91t1LKsNRX0sMreLJJmtcnsVTH9O2j960P8wz/AJOD0kdraSV6/wDez+mwrT0Y6HdN93Ny2fTvp20fvWh/mGf8j6dtH71of5hn/J8xB19f/qO59O+nbR+9aH+YZ/yPp20fvWh/mGf8nzED6/8A07n076dtH71of5hn/I+nLRzXWhz+IZ/yfMTHUeLy+ivwIvT7Tfc7n2ILwIxu12IpJeB5nb5rReI0/q2/BDQuUiProqeRsj4tXWVkaKquU36LxGn9W34IYaqlmdVR1NM9iSNbqqj84VPYX3xZOFk1bu8o2081I6Om2kTEd4Tc4ci9BCxpiicicEkUnBS1FNA9Y3RunkdrOVyLq/kLbTVNI10cqxKxVV3g5zlf9iJzE5WXHLaoXWNz3xa0UksKI7WbHnOeZTWZUsWKGOrk1Io9zs5XXd0buZOctKlkskWpE5Gay4V3OieQ1aihejmLS7NqNjWNWvzwXn3c4s/u6dPPHtmOTfa5HNRzVyiplFQR+PUfrV/Q4hBHsYGR5zqtRM9JOPx6j9av6HE5cK9Db5Zs7i3cihumlbuRQ3ShsAAAAAAAAAAAAAAAAAAAAAAAAAAAAAAAAAAAAAAAAAAAAAAAAAAAAAAAAAAAAAAAAAAAAAAAAAAAAAAAAAAAAAAAAAAAAAAAAAAAAAAAAAAAAAAAAAAAAAAAAAAAAAAAAAAAAAAAAAAAAAAAAAAAw1PIO9nxAqeQd7PiAJxckz0UJkIuSZ6KEwAAAAAAAABF31VJEXfVUD5lpB9oa/02/wBNprUdK+tq46aJWo+RcIruBs6QfaGv9Nv9Nphtc76W4QzsidM6NdbUTiuEPfh4fxXeWavtLqGJzn1tFK5rtVY4pdZ6L5sGWOwVK00c009LT7Rusxk0uq5yeRMG/UU9BcrPUXSOlfSSxy+F+0V6SZVM8fPzFtcKehrr8yjqKGR73w5bUJIqI1EReCcCv5LsnZxEEL6idkMSaz5HI1qdKqbtfZqmhbG5z4pmyPViLC7Ww5P+lfKa8UrqC4NljVHLBJlFXguFOtpaiKdtIiUzKSSolc+BiuV6oq8ZVz7cId555Y3ecIkclXUb6GfYyvjdIiIrkYudVehfKadR4vL6C/AurzQ08MMNZSyzvZM97XbfGtrIu9d3SUtR4vL6C/A6l3x3P9fXabkkMq8DFTckhlXgZ6x81ovEqf1bfghmMNF4lT+rb8EMx6Jww9TzoACXAAAgEfj1H61f0OAj8eo/Wr+hxzlwv6f9I7i3cihumlbuRQ3ShsgAAAAAAAAAAAAAAAAAAAAAAAAAAAAAAAAAAAAAAAAAAAAAAAAAAAAAAAAAAAAAAAAAAAAAAAAAAAAAAAAAAAAAAAAAAAAAAAAAAAAAAAAAAAAAAAAAAAAAAAAAAAAAAAAAAAAAAAAAAAAAAAAAAw1PIO9nxAqeQd7PiAJxckz0UJkIuSZ6KEwAAAAAAAABF31VJEXfVUD5lpB9oa/02/02mnTzy0s7JoHqyRi5a5OY3NIPtDX+m3+m0rzQ0/7grvLdrrvX3BiMqqh0jEXKNwjUz5kQml9ubaXuZKt6RaurjCZx0Zxn8yvB12Y+kbiLhUU2X19VJVtqnTO2zcarkwmMcMIm5ENYE7QbVdcau4ua6rmWRWJhu5ERPYho1Hi8voL8DIY6jxeX0F+BzZtj/CPrtNySGVeBipuSQyrwM5a+a0XiVP6tvwQzGGi8Sp/Vt+CGY9M4Yep50AAVgAACPx6j9av6HAR+PUfrV/Q45y4X9P8ApHcW7kUN00rdyKG6UNkAAAAAAAAAAAAAAAAAAAAAAAAAAAAAAAAAAAAAAAAAAAAAAAAAAAAAAAAAAAAAAAAAAAAAAAAAAAAAAAAAAAAAAAAAAAAAAAAAAAAAAAAAAAAAAAAAAAAAAAAAAAAAAAAAAAAAAAAAAAAAAAAAAGGp5B3s+IFTyDvZ8QBOLkmeihMhFyTPRQmAAAAAAAAAIu+qpIi76qgfMtIPtDX+m3+m0rzf0g+0Nf6bf6bTQNDS8YqvIACxAAABjqPF5fQX4GQx1Hi8voL8DnLipnL67TckhlXgYqbkkMq8DNWvmtF4lT+rb8EMxhovEqf1bfghmPTOGHqedAAFYAAAj8eo/Wr+hwEfj1H61f0OOcuF/T/pHcW7kUN00rdyKG6UNkAAAAAAAAAAAAAAAAAAAAAAAAAAAAAAAAAAAAAAAAAAAAAAAAAAAAAAAAAAAAAAAAAAAAAAAAAAAAAAAAAAAAAAAAAAAAAAAAAAAAAAAAAAAAAAAAAAAAAAAAAAAAAAAAAAAAAAAAAAAAAAAAAAGGp5B3s+IFTyDvZ8QBOLkmeihMhFyTPRQmAAAAAAAAAIu+qpIi76qgfMdIPtDX+m3+m00Df0g+0Nf6bf6bTQNDS8YqvIACxAAABjqPF5fQX4GQx1Hi8voL8DnLipnL67TckhlXgYqbkkMq8DNWvmtF4lT+rb8EMxhovEqf1bfghmPTOGHqedAAFYAAAj8eo/Wr+hwEfj1H61f0OOcuF/T/pHcW7kUN00rdyKG6UNkAAAAAAAAAAAAAAAAAAAAAAAAAAAAAAAAAAAAAAAAAAAAAAAAAAAAAAAAAAAAAAAAAAAAAAAAAAAAAAAAAAAAAAAAAAAAAAAAAAAAAAAAAAAAAAAAAAAAAAAAAAAAAAAAAAAAAAAAAAAAAAAAAAGGp5B3s+IFTyDvZ8QBOLkmeihMhFyTPRQmAAAAAAAAAIu+qpIi76qgfMdIPtDX+m3+m00Df0g+0Nf6bf6bTQNDS8YqvIACxAAABjqPF5fQX4GQx1Hi8voL8DnLipnL67TckhlXgYqbkkMq8DNWvmtF4lT+rb8EMxhovEqf1bfghmPTOGHqedAAFYAAAj8eo/Wr+hwEfj1H61f0OOcuF/T/pHcW7kUN00rdyKG6UNkAAAAAAAAAAAAAAAAAAAA8A9AAAHgA9AAAAAAAAAAAAAAAAAAAAAAAAAAAAAAAAAAAAAAAAAAAAAAAAAAAAAAAAAAAAAAAAAAAAAAAAAAAAAAAAAAAAAAAAAAAAAAAAAAAAAAAAAAAAAAAAAAAAAAABhqeQd7PiBU8g72fEATi5JnooTIRckz0UJgAAAAAAAACLvqqSIu+qoHzHSD7Q1/pt/ptNA39IPtDX+m3+m00DQ0vGKryAAsQAAAY6jxeX0F+BkMdR4vL6C/A5y4qZy+u03JIZV4GKm5JDKvAzVr5rReJU/q2/BDMYaLxKn9W34IZj0zhh6nnQABWAAAI/HqP1q/ocBH49R+tX9DjnLhf0/6R3Fu5FDdNK3cihulDZAAAAAAAAAAAAAAAAADxeAHO37SZ9ouDaVlE2fMSSK5ZtTGVcmMaq9Uru/qb91x/wA0v9hoaZLnSD/7dn6nlGerT0scsd64tsrq+/qb91R/zS/2Dv6m/dUf80v9hygO/gxR3V1ff1N+6o/5pf7B39TfuqP+aX+w5QD4MTurq+/qb91R/wA0v9g7+pv3VH/NL/YcoB8GJ3V9Wt9V3bb6aqRupt4myauc4yiLjPtNkqtGlzo/b/w0f6ULU8SwAAAAAAAAAAAAAAAAAAAAAAAAAAAAAAAAAAAAAAAAAAAAAAAAAAAAAAAAAAAAAAAAAAAAAAAAAAAAAAAAAAAAAAAAAAAAAAAAAAAAAAAAAAAAAAAAAAGGp5B3s+IFTyDvZ8QBOLkmeihMhFyTPRQmAAAAAAAAAIu+qpIi76qgfMdIPtDX+m3+m00Df0g+0Nf6bf6bTQNDS8YqvIACxAAABjqPF5fQX4GQx1Hi8voL8DnLipnL67TckhlXgYqbkkMq8DNWvmtF4lT+rb8EMxhovEqf1bfghmPTOGHqedAAFYAAAj8eo/Wr+hwEfj1H61f0OOcuF/T/AKR3Fu5FDdNK3cihulDZAAAAAAAAAAAAAAAADxeB6eLwA+eaY/aBfw7P1PKuiSJ1XGk8cksarhWRfWcvMie3BaaY/aBfw7P1PKyhjbJVxtdUpTLnLZVzhrubenDfz8x7tP8ANXeVzdaCiZZW1baJ9vqFk1UifIrlenThd5mpbfbaminc+3VFLHHFrMq5pFTXXm3cOw9rKmOHR6SkrbjDX1EkiLGsb9pqJlN+tx6TLa5WW1sslXeYKqi2WqyBHq5y9Cai/V8xVvl2pc3boGVVwp4JHarJJGtVU6FUvq+xQzMiWlpX0SpK9km0eqps2/8AuLnm/wCTms5kyzwd+7fw9p0sFzipqqkpJ6talFcjqmdz1enkYi9VFxnpLM+7eWIihuDqV1U5KKNWQMTVRVVVV+P+pc8M9BrF/pLUMmhpWvqYKmqar1dJCqKmqq+CmUKA7wu+KLy+k6M/5BQfh4/0oWxU6M/5BQfh4/0oWxn1aA8AHoAAAAADw9AAAAAAAAAAAAAAAAAAAAAAAAAAAAAAAAAAAAAAAAAAAAAAAAAAAAAAAAAAAAAAAAAAAAAAAAAAAAAAAAAAAAAAAAAAAAAAAAAAAAAAAAAw1PIO9nxAqeQd7PiAJxckz0UJkIuSZ6KEwAAAAAAAABF31VJEXfVUD5jpB9oa/wBNv9NpoG/pB9oa/wBNv9NpoGhpeMVXkABYgAAAx1Hi8voL8DIY6jxeX0F+BzlxUzl9dpuSQyrwMVNySGVeBmrXzWi8Sp/Vt+CGYw0XiVP6tvwQzHpnDD1POgACsAAAR+PUfrV/Q4CPx6j9av6HHOXC/p/0juLdyKG6aVu5FDdKGyAAAAAAAAAAAAAAAAHi8D08XgB880x+0C/h2fqeUhd6Y/aBfw7P1PKQ9+j4K8uQAFrkAAAAEVL6Toz/AJBQfh4/0oWxU6M/5BQfh4/0oWpmVaApk0otLkRWzyqi70VKaVUX/wDE9757V/rTfy0v9oR3T2uAU/fPaf8AWm/lpf7R3z2n/Wm/lpf7RtUd09rgFP3z2n/Wm/lpf7R3z2n/AFpv5aX+0bU7p7XAKfvntX+tN/LS/wBplpr/AG6rqWU8Mz1lkVUajoHtRcIq8VRE4IoO6LQHiLk9DoAAAAAAAAAAAAAAAAAAAAAAAAAAAAAAAAAAAAAAAAAAAAAAAAAAAAAAAAAAAAAAAAAAAAAAAAAAAAAAAAAAAAAAAAAAAAAAAAAAAAAYankHez4gVPIO9nxAE4uSZ6KEyEXJM9FCYAAAAAAAAAi76qkiLvqqB8x0g+0Nf6bf6bTQN/SD7Q1/pt/ptNA0NLxiq8gALEAAAGOo8Xl9BfgZDHUeLy+gvwOcuKmcvrtNySGVeBipuSQyrwM1a+a0XiVP6tvwQzGGi8Sp/Vt+CGY9M4Yep50AAVgAACPx6j9av6HAR+PUfrV/Q45y4X9P+kdxbuRQ3TSt3IobpQ2QAAAAAAAAAAAAAAAA8Xgeni8APnmmP2gX8Oz9TykLvTH7QL+HZ+p5SHv0fCK8uQAFrkAAAAEVL6Toz/kFB+Hj/SharwKrRn/IKD8PH+lC1UzbytfNaLxGn9W34IZjDReJQerb8EPaiWSNE2UDpnLzIqIntVS+bbMTOW52RlBp01w7ohlckL0kjXCxouVyKete+q7nnp1hfq6yeEjs9g3h8Wc3/wCNwGCrqFp2N1Y1ke92q1ucZXzmNte11Kkqxqkiu1Ejzv1ujI3hNPOzeNsnTSLFc6J6cUld/TcQblURVTC43pnOBH49R+tX9DiMuHeh+kd3RSLJGiqbRpW7kUN0obAAAAAAAAAAAAAAAAAAAAAAAAAAAAAAAAAAAAAAAAAAAAAAAAAAAAAAAAAAAAAAAAAAAAAAAAAAAAAAAAAAAAAAAAAAAAAAAAAAAAAAw1PIO9nxAqeQd7PiAJxckz0UJkIuSZ6KEwAAAAAAAABF31VJEXfVUD5jpB9oa/02/wBNpoG/pB9oa/02/wBNpoGhpeMVXkABYgAAAx1Hi8voL8DIY6jxeX0F+BzlxUzl9dpuSQyrwMVNySGVeBmrXzWi8Sp/Vt+CGYw0XiVP6tvwQzHpnDD1POgACsAAAR+PUfrV/Q4CPx6j9av6HHOXC/p/0juLdyKG6aVu5FDdKGyAAAAAAAAAAAAAAAAHi8D08XgB880x+0C/h2fqeUhd6Y/aBfw7P1PKQ9+j4RXlyAAtcgAAAAipfSdGf8goPw8f6ULVeBVaM/5BQfh4/wBKFqvAzbytfNaLxKD1bfghjuFa2jiRcIsj9zEVcJnpXyGSi8Rp/Vt+CE5IYpcbWNj8cNZqKX7fz+MW2TUty4aNE2npqSRXVLHPfvkexyblXd/8UwU+rFeGtgmWoa9nhucqOVvtLRlPCxFRkUbUcmFw1EySjijizs42szx1Wohz2rLrT+/9YqyKKWHMz3MRi6yPauFbjnKpGPp9g9H7FJHKjHSYdqJxyud2VLt7Gvbh7UcnHCplDx8bJG6sjGvb0OTJNx3c6et2TasNvmfPSMkk3uXKZRMZwuMmxH49R+tX9Dg1qNRGtRERNyInMI/HqP1q/ocMvFOjZdWWO4t3IobppW7kUN0oa4AAAAAAAAAAAAAAAAAAAAAAAAAAAAAAAAAAAAAAAAAAAAAAAAAAAAAAAAAAAAAAAAAAAAAAAAAAAAAAAAAAAAAAAAAAAAAAAAAAAAAw1PIO9nxAqeQd7PiAJxckz0UJkIuSZ6KEwAAAAAAAABF31VJEXfVUD5jpB9oa/wBNv9NpoG/pB9oa/wBNv9NpoGhpeMVXkABYgAAAx1Hi8voL8DIY6jxeX0F+BzlxUzl9dpuSQyrwMVNySGVeBmrXzWi8Sp/Vt+CGYw0XiVP6tvwQzHpnDD1POgACsAAAR+PUfrV/Q4CPx6j9av6HHOXC/p/0juLdyKG6aVu5FDdKGyAAAAAAAAAAAAAAAAHi8D08XgB880x+0C/h2fqeUhd6Y/aBfw7P1PKQ9+j4RXlyAAtcgAAAAipfSdGf8goPw8f6ULVeBVaM/wCQUH4eP9KFqvAzbytfNaLxKn9W34IZjDReJU/q2/BDMeicMPU86AAKwAABH49R+tX9DgI/HqP1q/occ5cL+n/SO4t3IobppW7kUN0obIAAAAAAAAAAAAAAAAAAAAAAAAAAAAAAAAAeAegAADwAeg8AHoAAAAAAAAAAAAAAAAAAAAAAAAAAAAAAAAAAAAAAAAAAAAAAAAAAAAAAAAAAw1PIO9nxAqeQd7PiAJxckz0UJkIuSZ6KEwAAAAAAAABF31VJEXfVUD5jpB9oa/02/wBNpoG/pB9oa/02/wBNpoGhpeMVXkABYgAAAx1Hi8voL8DIY6jxeX0F+BzlxUzl9dpuSQyrwMVNySGVeBmrXzWi8Sp/Vt+CGYw0XiVP6tvwQzHpnDD1POgACsAAAR+PUfrV/Q4CPx6j9av6HHOXC/p/0juLdyKG6aVu5FDdKGyAAAAAAAAAAAAAAAAHi8D08XgB880x+0C/h2fqeUhd6Y/aBfw7P1PKQ9+j4RXlyAAtcgAAAAipfSdGf8goPw8f6ULVeBVaM/5BQfh4/wBKFqvAzbytfNaLxKn9W34IZjDReJU/q2/BDMeicMPU86AAKwAABH49R+tX9DgI/HqP1q/occ5cL+n/AEjuLdyKG6aVu5FDdKGyAAAAAAAAAAAAAAAAAAAAAAAAAAAAAPAAoHOs0vpZGNeyhrVa5MouI96e+S77Kf7hW/8A6/7zlaLxGn9W34IZi2YRnZdXnMrNnSd9tP8AcK3sj/vHfbT/AHCt7I/7zmwT8cc/cz9Ok77af7hW9kf9477af7hW9kf95zYHxw+5n6dJ32U/7vrf/wBf957FpTTSTRRrR1ce0kbGjnIzCK5URM4cq8VOaIyLquhdzpPEv/5tIuEkd4dVlllJZy+io5F4EjQtsivjypvlTQAAAAAAAAAAAAAAAAADwAD57pwjJdIGo5rXatMzGUzjwnnP7CH/AEme6hdho3Kbubls+xA+O7CH/Sj91BsIf9KP3UOvr32dz7ED47sIf9KP3UGwh/0o/dQfXvs7n2IHx3YQ/wClH7qDYQ/6UfuoPr32dz7GCt0efraP27p7mi/ShZHndAPAB6AeAeg8AHoPAB6AAAAAAAAAAAAAw1PIO9nxAqeQd7PiAJxckz0UJkIuSZ6KEwAAAAAAAABF31VJEXfVUD5jpB9oa/02/wBNpoG/pB9oa/02/wBNpoGhpeMVXkABYgAAAx1Hi8voL8DIY6jxeX0F+BzlxUzl9dpuSQyrwMVNySGVeBmrXzWi8Sp/Vt+CGYw0XiVP6tvwQzHpnDD1POgACsAAAR+PUfrV/Q4CPx6j9av6HHOXC/p/0juLdyKG6aVu5FDdKGyAAAAAAAAAAAAAAAAHi8D08XgB880x+0C/h2fqeUhd6Y/aBfw7P1PKQ9+j4RXlyAAtcgAAAAipfSdGf8goPw8f6ULVeBVaM/5BQfh4/wBKFqvAzbytfNaLxKn9W34IZjDReJU/q2/BDMeicMPU86AAKwAABH49R+tX9DgI/HqP1q/occ5cL+n/AEjuLdyKG6aVu5FDdKGyAAAAAAAAAAAAAAAAAAAAeAVd3mvEf+VQUitazXdJUvXCr1UROfyqvOQ0YvLr5aG1ckSRSI9WORvDKc6dpVaaX9KNY7THMlO+pb+1qHNVUijXcuERMqq4X/5ws9F5bU61Ngs0qywQLqucrFaqu4qq5RN4GjcdIq6muVQkMFO6ipJooZtdztq5X43txu3Z5y0p7jNW3eSCkaxaOmy2eVUVVdJ1W78bufsKrSC20dbd4Y6WmYt1lRHOqFyqQRpu11TOFXmblOPmKiOSW3X1tBS1VXHNDVsjho252T4F+s9d2FVd6quQPoAAA8C8AFA+a0XiNP6tvwQVcssULnRRo9URVVVXCJu/MUXiNP6tvwQhcKiKCmekrtVXtVG7lXK4PR/jG231dtv9Y21+ra0rJWpnH1U6c4QjHWVDKmGKqjjRJky1WZ3L0Lk02q2psSxRZdJFhXNRF6TKkza6tpFgRVbCiueuF3L0HG6/45Jd57b1ZO+FI2xI1XyPRqa3BPOYY6976dPAatQ56sRqLuVU4r5jPWtgdTO7pbrRpvx5ebHlKt8C0kcUj1dA2RcOWPOY28UTPn4k3eVxpY4ZY7XldtzhNbGcb8cDHN/7Xrov1tMVufJJRRulVVcucK7iqZ3L2Gab/wBr10f60JvCvCbasn/XbWrkyyK21cmWRQ2QAAAAAAAAAAAAAAAA8Xgeni8APnmmP2g/+3Z+p5SF3pj9oF/Ds/U8pD36PhFeXK0tFtgqqeqq6ySRlPTImskaJrOVeGMi8W2Ckhpaqjke+mqWqrdoiazVTii4Mujz7lipjt8ENQxyJtYpsYVN+/Cqhs6UVSLT0VEuxSaFFdKyFMMYq8Gp5jnfL5Nj/GC0WikqqWKWrknR082xiSJEwi4zl2eY1322OlpJ56x7kXXdFA1qoiyORd7vRQ2NHqmrgbM5Kl0FBH4c6oiLnoRuU+svDcXVE6K600dTJSU0kaueyZZMKsEaJ4KNXm8/lOcsssbfSdnFAk/VR7kauW53L5CJ6P8AHL6Toz/kFB+Gj/ShalVoz/kFB+Hj/ShamZVriJ7vdFrKlG3CRjWTyMa1sceERr1ROLVXghH6Wuv7zm/hxf2GtL43Wfipv6jiJdMZsytTX1JnZK2/pa6/vOb+HF/YPpa6/vOb+HF/YcvJLDPVVL6yKaVkbtVqMzqsTpXeXMTmvp2rCvgq1NVfZuEkrvPPVwku7f8ApW6/vOb+HF/YPpa6/vOb+HF/YcvTrJSTMkWCVJFarX6y8o5V3Y/5LC3SwP10bMks6rrSKiKnZ5EIm1TndXGb7rj6Wuv7zm/hxf2Hsd4ubKinV9wkexZo2ua6OPCtV6IvBqLwU0yE3/teui/W0m4zZXpa+pc5LX0KGZJUyhmK21LmMsilqgAAAAAAAAAAw1PIO9nxAqeQd7PiAJxckz0UJkIuSZ6KEgPQQzJ1W+98hmTqt975ATBDMnVb73yGZOq33vkBMEMydVvvfIZk6rfe+QEyLvqqeZk6rfe+R4u0VMarfe+QHzTSD7Q1/pt/ptK87S4aIvrbhPV92NZtnIurs84w1E458hg7x5Pv7f4XzPZp6uMx2riy7uSB1vePJ9/b/C+Y7x5Pv7f4XzO/mw9o7a5IHW948n39v8L5jvHk+/t/hfMfNh7O2uSMdR4vL6C/A7DvHk+/t/hfM8k0FkfG5n0g1NZFTOy+ZF1cNuSSuupuSQyrwMUbZI2I3DV9vyJ5k6rfe+R4Vj5vReJU/q2/BDMXkOij4oWR91tXUajc6mM4TzmTvXk+9N9z5l0zmzKz6fUuVsjnwdB3ryfem+58x3ryfem+58ye+OPranpz4Og715PvTfc+Y715PvTfc+Y74fW1PTnxH49R+tX9DjoO9eT7033PmeN0Xek8MvdTf2TldjU4+CqdPlIyyli3R0M8c5bFzbuRQ3TWp4ZIGI3wXe3H+xmzJ1W+98ilppghmTqt975DMnVb73yAmCGZOq33vkMydVvvfICYIZk6rfe+QzJ1W+98gJghmTqt975DMnVb73yAmCGZOq33vkMydVvvfICYIZk6rfe+QzJ1W+98gJni8COZOq33vkMydVvvfID59pj9oF/Ds/U8pDurxow+6XDurupsX7NrNXU1uCuXOcp1jS7x5Pv7f4XzPXp6mMx2riy7uSB1vePJ9/b/AAvmO8eT7+3+F8yz5sPaO2uSB1vePJ9/b/C+Y7x5Pv7f4XzHzYeztrkgdb3jyff2/wAL5jvHk+/t/hfMj5sPZ21eaM/5BQfh4/0oWq8DStlHJb7fT0us2TYxtZrcM4TGcG3mTqt975HiWPm9F4lT+rb8EMxeQ6KPihZH3W1dRqNzqYzhPOZO9eT7033PmWzObMrPp9S5WyOfB0HevJ96b7nzHevJ96b7nzJ744+tqenPg6DvXk+9N9z5jvXk+9N9z5jvh9bU9OfEfj1H61f0OOg715PvTfc+Z43Rd6Twy91N/ZOV2NTj4Kp0+UjLKWLdHQzxzlsXNu5FDdNanhkgYjfBd7cf7GbMnVb73yKWmmCGZOq33vkMydVvvfICYIZk6rfe+QzJ1W+98gJghmTqt975DMnVb73yAmCGZOq33vkMydVvvfICYIZk6rfe+QzJ1W+98gJghmTqt975DMnVb73yAmeEcydVvvfIZk6rfe+QHP37SZ9ouDaVlG2fMSSK5ZtTGVcmMaq9Uru/qb91M/ml/sLC9aMyXW4d191Ni/Ztj1dTW4K5c5ynWNHvHk+/t/hfMuwmnt/XN3R7+pv3VH/NL/YO/qb91R/zS/2Eu8eT7+3+F8x3jyff2/wvmdbaR/Ue/qb91R/zS/2Dv6m/dUf80v8AYS7x5Pv7f4XzHePJ9/b/AAvmNtI/qPf1N+6o/wCaX+wd/U37qj/ml/sJd48n39v8L5jvHk+/t/hfMbaR/XU2+q7tt9NVIzU28TZNXOcZRFxn2mwvA07bSyUNvp6VXNk2MTY9bhnCImcG1mTqt975HndPm9F4lT+rb8EMxeQaKPihZH3W1dRqNzs8ZwnnMnevJ96b7nzLpnNmVn0+pcrZHPg6DvXk+9N9z5jvXk+9N9z5k98c/X1fTnwdB3ryfem+58x3ryfem+58x3w+tq+nPmObhF66L9bTpO9eT7033PmRfoq9+p/4tqar2v8AqdDkXHHyEXKbO9Pp9SZy2LW1cmWRp0lLJTNxlrvbg2cydVvvfIpaiYIZk6rfe+QzJ1W+98gJghmTqt975DMnVb73yAmCGZOq33vkMydVvvfICYIZk6rfe+QzJ1W+98gJghmTqt975DMnVb73yAmCGZOq33vkMydVvvfICZ4vAjmTqt975DMnVb73yA+faY/aBfw7P1PKQ7q8aMPulw7q7qbF+zazV1NbgrlznKdY0u8eT7+3+F8z16epjMdq4su7kgdb3jyff2/wvmO8eT7+3+F8yz5sEdtckDre8eT7+3+F8x3jyff2/wAL5j5sDtrkgdb3jyff2/wvmO8eT7+3+F8yPmw9nbV5oz/kFB+Hj/ShamlbKOS32+npdZsmxjazW4ZwmM4NvMnVb73yPCsfP5fG6v8AFTf1HEToH6MvdNNJ3U39rK+TGpw1nK7HHmyO9eT7033PmXTKbMvU6fUudsjjpKGpbJO2CWNIZ1y7WRctzxwb0ELYIGRNXKMTGek6PvXk+9N9z5jvXf8Aem+58xLjE5aWtlNrHLdyuklkkmciuVFbGicGIvP51MVFRzQytfM6NUjj2bNTO9M8Vydd3ryfem+58x3ryfem+58xvifHr7bbOfMc3CL10X62nSd68n3pvufMi/RV79T/AMW1NV7X/U6HIuOPkFymyNPp9THOWxa2rkyyNOkpZKZuMtd7cGzmTqt975FLUTBDMnVb73yGZOq33vkBMEMydVvvfIZk6rfe+QEwQzJ1W+98hmTqt975ATBFM438SQGGp5B3s+IFTyDvZ8QBOLkmeihMhFyTPRQmABr1VZS0bGvq6mGna5cIsr0air7TylrqSt1lpKqCoRv1tlIj8efAGyAAAAAAADwHoAAAAAAPAegAAV7rzQNZWOWfwaJcVHgO8D8t/sA3wQhlZNEyWJ2sx7Uc1cYyi70Iz1EFNHtKiaOJmUTWkcjUyvBMqBmBpuudI2rnpVm/bQRbWRuqvgt6c4wpkoqyCvpY6qlftIZEy12FTPsXeBsAAAeHoAAGoyvpn3CSgZLmpjYj3s1V3NXgucYA2wAAAAAGrQ19NcYnS0km0Y16sVdVUw5OKb0NoAAAAIucjWqrlwib1VeY0orza5pGxxXKjkkcuGtbO1VVehEyBvgAAAAPD0AAAAAAAAAAAAPAemrVV9NRzU8VRLqPqH6kSaqrrO6NybvaBtA1aavpqqoqIIZNaSmcjZW6qpqqvDim/wBhtAAaFRd7fT0vdMlXGsO02SvjXXRHdHg53mRlfTPuElAyXNTGxHvZqruavBc4wBtnh6AAAAAAAAAAAAAAAAV7r1amvVjrnRo9FwrVnblF6OIFgDw9AAAAeHoAAAAAAAAAAADwHpq11fTW6BJ6uTZxq5GI7VVd68E3IBtA1WV1O+vfQtkzUxsSRzNVdzV4LnGDaAAADwHoAAAAAAAAAAAAAV7r1amvVjrnRo9FwrVnblF6OIFgDw9AAAAAAPD0AAAAAAAAAAAatdX01ugSerk2cauRiO1VXevBNyAbINZldTvr30LZM1MbEkczVXc1eC5xg2gPAegDwHoA8B6AAAAAAAAAAAAAADDU8g72fECp5B3s+IAnFyTPRQmQi5JnooTA5LTxFVLQjYG1CrWNxC5URJP+1c7t/DebHdM1q0er65tkprXPGmUiarXtfjGFXUx0qbukFlkvDaXY1fcslNMkrH7LX3pw3ZQxPs1wqrTWUNwu/dS1DUayTuZrNn07kXeBow6QXaOrtj6+lpGUdxVGxpE9yyMVUTGV4c/MWek11ms1sSrgjZI7asYrX53oq7+fiQqbBt2WhvdOr9Gua7OzztMIidO7h5TT/wAQEzo6icMzx7084E6a9XWnv1Pb7tTUzGVjXOhdTucqsVN+HZ4+wwWjSG6VlNPcKmCkjoKXaJK5qu136qKqaqZwnNxNyh0dmju0dwuFykrnwMVkDXxozZovOuOK45zNarDHQWiot00yzxzuerlRupucmFTivaBTv0jvkFtjvNRRUf0a9UXZsc7bNYq4RVXh/wDOY236SS01bdqeqbEiU0HdFM5qKm0Zjn371yqJuwY00RndBFQ1N5mmtkTkVtNsmtVUTgiv4qnsNnSDReO9VUE6VK06xt2ciNZnaMyi6vFMc/aBV12mFXR01BHIlHDV1ECTyPlbJs2IudVNVuXZVCbdMaiTRt9wjghdPFUtgeia2o9F525wqZ8vAt7pYXVddBXUFa+gq4o9kj2xo9qs6FapjrdHp6+z9xVVzfLM6Zsrp3xJzcyNRUREAx0d4usd/htt2p6ViVMSyRLTq5Vbjmdnjw5ipn01qqa4JG99tmi2uosUCyOkRM4zrY1VOkqrOlTfKS5LPqpTxuj2er9bKLvzndx6Cl7ypkpUo23mRKJku1jhWBu5c58Jc5cBt1l4u7tIKi1W2CjcrIWypJO5yI3pzjjxTGMGlBpbW1dLR09NSwJc6iZ8Ko9V2TdTCqvTz8Ml7FaNnpFPdtvnawpFstThhU35z5OgqWaHLFEx0FxfFWRVD54p2xJ4OtjLVaq7+AGe536tstk7ouUFOlY6XZMSNyrG7n1unHHdx3GvozpTLdbnJQ1Hc0rkj2jZqVHtbuVEVFR6Iud/E3qnR99dakpa64zTVDZUmbUo1Gq16cMNTcieQ2LXb7hSzOlr7vJXLq6rW7JsbU4b8JxXdxA1bxd6+O8U9ptMNO+pkjWV76jW1Gt9m/mKzR+mfc5tI6avj2Lp5UZK2N+dXcvBcFvdrFLW3GG4UNe+hrImLHtEjSRHN6FRSdjsi2iWskdWSVTqp7Xq6RuHZRN+/n4gaOkN5msSU1PTT0ETEjxmrV7nLjcmGsTPtK6uvaXjQ+KsqaOCR3dbY3RuV2oq5+smFReC85dXWwTVl1juVFcX0VS2LZOdskkRW5zuReC7+JrN0T1bGts7ucuarujaujyvHgqZ/P8AIDBL9rb1/wD5qfAqqTSh1psVqoqd1NHK+FZHS1KPVjU1nIiYYirlcKdW+ya13ra/ujHdVNsNTU+r5c53+YrmaJvp4aJ9Fc309ZSxLFt0iRyPaqquFYq+XpAx02lc9TorW3KOKHuikdqbkcsb96b0RcLjfwN2rvVTB9CajIl+kHtbLlF3Zai+Dv8ALz5Nn6Ikns9RQV9dLVPqEXXmVqNxuT6qJuRExwK6DRWqSegkqrzLUJQyNWJiwo1uqicNy8eG9QMdovt6uFLPW9x0q01PtGq1iu2krmoqojU345kXPsM+jF9rLvI/uhaFWamsjYHOSSJc41Xtdv8Aam7cbdpsbrbaKihbVvV0z3uSVjdRzNbo3rwMNs0fmpbs6511wdWVOz2bVSFsSY8uOK+UCekF3qaCWio6CGOWsrJFbHtc6jUTiq485VWqatbpdc5K+OCOpjom51JP2bsKmFyu9E8/Aur5ZfpVaaaGqfSVdK5XRTNbrYzxRU5+BqU+jDm1FbPWXGaqfWU2wlVWI1U8rcbkTyYAq7dpjUzXimo532+dlQ/UXuVJEdGvMqq5ML7D1NJr7Jbaq4RUlD3NSSuZJrOdrPRF/wClM7sIqcTcpdE6mGagdNeHzRUEiOhi2CNRG9G5d68N5sw6NbKw11s7rz3XI5+02f1c43Yzv4dIGpeNJqqnnoWUjKWCOqgSZJ6xXIxVX/oRW8F8qnS00jpqWKR7Ua57EcqNcjkRVTmVOPnKSu0dqqmjipIbs6GBKdsEsboGyNeiJjKIq+Cvm8nQW9vo2W+hgpIlc6OFiMRXLlVwBydluEls0Wq6iF9Mx/d0jdapcqMTKp0b18yG9otpLNeayppZ+5pHRMR7ZaZHtaqZwqYfvJP0RR1o7j7uc2RtWtVHKke5rl5laq7zatNinoLrNcaq5OrJ5okjerokZwXimF3JhOAF4AAMFZ4nP6t3wOL0Jhe+ionO0ep3x6zl+kFfHroqOXC6uNbcu7idtNHtYXx5xrtVuejKFBZ9HrpaWQQRX3WpInZWDuRqayZyqa2VVM7wNeW+3uasusNBTUSst71VXyq5NZuM4wi8dy79yF5ZLh9K2imrdTUWZuVbnOFRcL+aGvS2Pueou0vdGt9IrnGpjZ7lTp38fIbFltv0RaYKHa7bZIqa+rq5yqrwyvSBzjdJL7Pbam4U9HRLBRyObLrOdrPRF/6UzuwnHK+w2qnSK4T19vprVTU7lrqXbN26qmzXyqnFEROCIVFgstVdrZWxx3SWmpZKt7ZoUjRyPRFTgvFp07bBHHd6Gthl1I6OnWBsOpnKYVM5z5egDSlu95qbm+22yCiWelia6plmV2z11T6rUTf2mq7SyrZb46uSliZsKzuatZvXVTrNXO725LKu0fqH3SS42y5yUE8zUbN+ySRr8cNy8FEWjNNHYKm1rK+RanL5J3plyyL/ANWPIqJuA1qvSiSlqru9Yo5KOgYxGqmUc+R2MJnOMew07HpjPXXiCjqFo5m1CLqrTNkasaomcO103+wsqPRWCGw1Nsqah9QtS/Xkm1dV2d2OdeGEM9stFxpJolqr1LVQxJhkWxazmx4SpvcBSJpNfZLbVXCKkoe5qSVzJNZztZ6Iv/Smd2EVOJuXzSWajho5aaaggZURJL/4tZHO38yNYmfabMOjWysNdbO6891yOftNn9XON2M7+HSY59GJlqKSporm+lqaemSmc/Yo9HNTnRFXcoGp321LtFWXWOniWZKhIXs36rt/FOdN3SZHaR3K23F0F6pqZI307541pnOVU1UVdVc8V3cxk70f/IXWvu5y5qdvtXR5XzKmd/n/ACN26aPx3O5w1U02I44HwuiRu9yORUznO7j0AYrLcL1WpDV1dNRsoZ2K9uze7aRpjKa2dy58hz0n+IEqTOmjbRrTtfhKdUk2zm5462NROk6O0WOstr42S3eWopIUVsVOsTW4Th4TuLsGvTaM1dEroKC9z09A56u2CRNVyZ4oj13oBZ3i6NtdmmuCsV6Maitbwyq7kTycTl62ou89y0ffdYKViSVKPYsDl3ZRPBci8/mXB1t1t8N1ts1FOrkZKmMt4oqLlF7UKaLRirWooZqy9S1S0UiOjasKNbqpzbl4+VQN+phZZ6e5XCne3azqkru6H6saKiInFEzgp9H9K6i43ptBUOop0kY5zZKVJGo1U5l10TPsL+82yO8Wyahle6NsiJ4TeKKi5Tz8CtoNHKqnutNcKu6uq5KeN0bWrCjE1VTCImF3f7gc7UPjfofK6KmigT6TwrY9bCqipv3qu8sa+5stGlV3rns19lRR4ZnGsquRETPtN5dFM2V9u7t+tV907TZeXOrjP5mev0ahuFdXT1E7tnVwNhVjW4VioqKjkXPSnQBVWPTGeuvEFHULRzNqEXVWmbI1Y1RM4drpv9haUN6qamW9seyJEoHq2LCLvwir4W/yc2DLbLRcaSaJaq9S1UMSYZFsWs5seEqb3GtU6MzPuFZPS3WalgrfGIWRoqu3Y3OXh2AaEGk13rH22GlpqN01bTukVX6zWscjlTPFd2E4cTLXaR3OlvCUDo6CJzGMc5Z3PYk6qiZ2buCb8pvNu26MdwVluqO7Np3FA6HGyxr5VVzx3cT286O1F2mkY+6yMopVa51OsLXKipj6rl3t4fEC7nkWOnkkTVyxqu8N2qm5OdeZPKcfbtMama8U1HO+3zsqH6i9ypIjo15lVXJhfYdXU0UdTbpKJyuSJ8SxKqLvRMY4lDS6J1MM1A6a8PmioJEdDFsEaiN6Ny714bwNqhvVTUy3tj2RIlA9WxYRd+EVfC3+Tmwbuj9fLc7LTVs7WNklaquRiKicVTdlV6CuqdGZn3CsnpbrNSwVvjELI0VXbsbnLw7C0stv+irVT0O12uxRU19XVzvVeGV6QN8AAAAAPn2jkL5aisTvep6+Ja96OqpHxosaZTKYcmVxx3dJ9BOYpNG7pQST9xX7YRTTOmdH3G129fKqgTrLxdnaQ1FptlPSOVkLZUknVyI3pzjjxTGMG5o1dpLxbFnnibFPHI6KRrPq6ydHaZIbRstIZ7tt87WFItlqcMY35z5OgWG0fQ1LNDt9ttZnS51NXGcbuK9AFQ+93yprbpT26londwyfWlVyazcbmoiLvduXfuQhJpXWS0FonoaSJ0le90bo5FVMOTduXozv8xp0dtrLhfdIGUdzkoczIx+I0ej2qi8y4wvlRS6TRiGNlpjp51ZHbZFkwrMrIq71yuUxvAw1N3vLKyltNPDQvub4llmeqv2LG5VEwn1jWl0mukFFcmy0tMlfbnMWVGq5Y3sdzt35QtbtYpK24Q3Cirn0NZEzZ7RGI9HN6Faotmj8VJDWpVzvrJ67dUSvajdZMKmEROCbwNWXSVfpJjYWxuomUK1k71RVciY3Ii5x0cxT0OnU81dTNlbRuhqJEZsYkk2seVwiqqpqr7C6seisVrpayCoqXVfdTEic5W6mqxEVNVN69KntusFfQOhhS+TuoYXIrKfYtRcIuURX8VQDUlvt7mrLrDQU1ErLe9VV8quTWbjOMIvHcu/chOr0nmTR+huMLqKndU51u6nPVEVOOEamV3ljS2Pueou0vdGt9IrnGpjZ7lTp38fIaC6JPZQ22KnuLoaq3q7Zz7FHIusuVyxV/wBwNeh0sqarR+51iMp3VFFjDmI7ZyZ4LhcO6ScekN2hqrbJcKWkjorhhGbJzlkZlEVFXm5+ZDPFos9lvulPJcXzSXDVV0r4t7VTiuM7/wAsGzVaPpUxWmNanCW5zVX9nnaYRExx3cPKBrWe8Xm7ujrYaSkS2SSKxEV67ZGouNbo9hV3TTiWC4VMVL3E2OmerNSdJFfMqcdVWphOjeXFt0cqbZM2Onu8yW9km0bS7JueOca/HHkPH6OVUFdUz2u7yUUdU/aSxbFsiK5eKoq8ALKK6Rvsbbq5jmxrBt1bzomM4ONvVxvFysFPVVlLSx0VROx0ezcu0Ymtu1s7lz5DuHUbJLctFM58rHRbJ7nL4TkxhVVek5x2h9S+ijopb3M+lhejoIlhREbheDlzl27zYAuquljo5q27xq5ajubV1XL4Hg5VN3H8yql0iq2aJ0d1SODbzyNa5qtXVwrlTcmc83SdJNG2aF8b97XtVq+ZTle82oWhZRPvczqWGRHwxbFMN358Lfl35YA2qy8Xd2kFRarbBRuVkLZUknc5Eb05xx4pjGCtk03lZaad74aeKtklfE9X6yxM1cZdhuVVN6bkOiitGz0inu23ztYUi2Wpwwqb858nQVTdDtnTs2VwfHVRVD54p2Rp4OtjKK1V38AM2imkcl7dVQzJC6Sn1V2sCOSN6Lngjt6cOcaUX2otEsLIJ7fEj2q5Vqto5V38zWIq+0s7XRVlIkjq64yV0r8b1jSNrUTPBqec0rrYJqy6x3KiuL6KpbFsnO2SSIrc53IvBd/ECs77KqTRmG5RQwpM6qSB6KiqxfKm9F6OJbV10qodIaS2wNhVs8Ej9Z6LlHIi44Lw9hqN0TYmj81qdWSOV86zMn1fCa7KYymd/wCXsMtHo9UxXenuVbdZKyeFjmKjoka1UVMJhEXd5eOQOftt4v1JbrxWySUs8dNO9HJK6Ryo/KJhu/6m/gXqXuvo7DPdrpT0zY1Y18EMLlV2/gjlXdzpwMUuiUrm3GGG6OjpK5yvWFYEdqvVUXOtnK8OG4tqq0Q1lj+i6hzlj2TY1e3cuW4wqe1AOesemM9deIKOoWjmbUIuqtM2RqxqiZw7XTf7DsyltlouNJNEtVepaqGJMMi2LWc2PCVN7i6AAAAfPtHIXy1FYne9T18S170dVSPjRY0ymUw5Mrjju6T6CcxSaN3Sgkn7iv2wimmdM6PuNrt6+VVAnWXi7O0hqLTbKekcrIWypJOrkRvTnHHimMYNzRq7SXi2LPPE2KeOR0UjWfV1k6O0yQ2jZaQz3bb52sKRbLU4YxvznydAsNo+hqWaHb7bazOlzqauM43cV6AKh97vlTW3Snt1LRO7hk+tKrk1m43NREXe7cu/chCTSusloLRPQ0kTpK97o3RyKqYcm7cvRnf5jTo7bWXC+6QMo7nJQ5mRj8Ro9HtVF5lxhfKil0mjEMbLTHTzqyO2yLJhWZWRV3rlcpjeBhqbveWVlLaaeGhfc3xLLM9VfsWNyqJhPrGtLpNdIKK5NlpaZK+3OYsqNVyxvY7nbvyha3axSVtwhuFFXPoayJmz2iMR6Ob0K1RbNH4qSGtSrnfWT126ole1G6yYVMIicE3gasukq/STGwtjdRMoVrJ3qiq5ExuRFzjo5inodOp5q6mbK2jdDUSIzYxJJtY8rhFVVTVX2F1Y9FYrXS1kFRUuq+6mJE5yt1NViIqaqb16VPbdYK+gdDCl8ndQwuRWU+xai4Rcoiv4qgGpLfb3NWXWGgpqJWW96qr5Vcms3GcYReO5d+5CdXpPMmj9DcYXUVO6pzrd1OeqIqccI1MrvLGlsfc9Rdpe6Nb6RXONTGz3KnTv4+Q0F0SeyhtsVPcXQ1VvV2zn2KORdZcrlir/ALga9DpZU1Wj9zrEZTuqKLGHMR2zkzwXC4d0k49IbtDVW2S4UtJHRXDCM2TnLIzKIqKvNz8yGeLRZ7LfdKeS4vmkuGqrpXxb2qnFcZ3/AJYNmq0fSpitMa1OEtzmqv7PO0wiJjju4eUDWs94vN3dHWw0lIlskkViIr12yNRca3R7CrumnEsFwqYqXuJsdM9Wak6SK+ZU46qtTCdG8uLbo5U2yZsdPd5kt7JNo2l2Tc8c41+OPIeP0cqoK6pntd3koo6p+0li2LZEVy8VRV4AWUV0jfY23VzHNjWDbq3nRMZwcberjeLlYKeqrKWljoqidjo9m5doxNbdrZ3LnyHcOo2SW5aKZz5WOi2T3OXwnJjCqq9JzjtD6l9FHRS3uZ9LC9HQRLCiI3C8HLnLt3mwBdVdLHRzVt3jVy1Hc2rquXwPByqbuP5lVLpFVs0To7qkcG3nka1zVaurhXKm5M55uk6SaNs0L4372varV8ynK95tQtCyife5nUsMiPhi2KYbvz4W/LvywBtVl4u7tIKi1W2CjcrIWypJO5yI3pzjjxTGMG5o1dpLxbFnnibFPHI6KRrPq6ydHaZIrRs9Ip7tt87WFItlqcMKm/OfJ0Cw2j6GpZodvttrM6XOpq4zjdxXoA56+aX1dsuE8TJLY5kTsJCqyOlcnnRNVF8ilul7mff7dRRxxpT1dKs6qqLrouFVEznH5GnVaITSuro4LtLBSVr1kkh2KOVXL/3ZzjPMbVdo7LO63z0dxfSVdFFsklSJHo5uMfVVQKTSO+XWWjuzKZ8VPHRVDI1kjVzZNVV3YVF6ePkLGtvF6tsNsikgop6uskdHhiuRuMJq71Xjv3k+9BrqC5U01wllWuex6yvYms1zd+V379/m3Gw6wVMy2x9XclnloZVk11gRuum7CYRd3DjvAr7zpRW2h9NRTuoI650ayTSuSRYWplUREREV2VwWei18dfLfJNJGxskUixuWPOo7dnKZ3om/gpK7WKStuENwoq59DWRM2e0RiPRzehWqbtspZ6SnVlVWyVkznazpHtRvRuRE3Im7gBUVl4uztIKi1W2Cke5kLZWyTq5Eb05xx5sYwYIdKKmXR+areykpqunn2Eu3cqRo5OKpjKr5kNeppKqr08rG0Ve+imbSNVJGsR6KmU3K1eJuu0Pi+ho6JlZI2obP3StSrUVXSdKt508mQNS06U19yiuEUTaOeqp4drE+Fr0jf0tVHYXJtU+k0tatkZRsidJXazp0XK7NrU8LG/dvzjJt2mwz0F1muFVcnVk88SRvV0SM4LxTC7kwnAp9ELfC6/Xesgcq08croYPJlcux+QG1YdI666XNYZ2UUTNZzXU+u5s8WOdUducnm6TqjnabRqdLrT1tddJKzuXOxasLWOTPWcm93tOiAAADDU8g72fECp5B3s+IAnFyTPRQmQi5JnooTAAAAAAAAAAAAAAAKrSC8JZKFlUsDp0dK2NWtdhd/Om7fw4FZ301qVzqB1hnStczaRRJO1Uc3pc7g38wOoBzK6WtSxsuPcTkf3T3PJC6TGo7n3439hZ1F12N+pbXsdbuiJ0m01sauObGN/aBZg5JdMqhaSarjssr6ankVk8u2REbhcbt2Xf7GeonpJ9LbTPqyq6SlfJHJtMNRuFXe3G/tA6YHPW/SOouU7X01pmdb3ybNtVtE45xnU448pW2q701m0dnrIaWZ0a17mOY+bWXKqmVRdVOz8wOzBz9HpFLJeI7dX2yWhdUNV1O50iO10Tpx9VcJwypqT6YupK5Iaq3NiiWXZ6yVcbpE34ysab0A6VKiF1Q6nbNGszU1nRo5NZE6VTjgzHCX1Ykvl+Wdj3xpb2azWP1VXwm8FwuOwz1V4ulDXWWkt1G6Smkp0VsTpmZn8BNyuVPB1ennA7QHHaT32J+tanQK56Na+pYtZHAmOOprO+t5cYOgslwp7naoKmkjWOFU1UjxjUxux+QFiAAAAAAAAAAAAAAAAAAAAAAAAAAAAAAHH1UPfDphU22sfJ3BRRNdsGvVqSOXG9cb+f8gOwBx9NTpo/phS2+hkkbQ1sTnLA56uaxyIq5TPm/MsINJdto7V3buTHcz3N2W0zrYVOfG7j0AdAYaipgpY9pUzRwszjWkejUz0ZU5HSHSKCrgbb0gV+vEyadq1jIEwqI7U1nfW8uMKR0kuNNctCKerpI1jhWZjUjxhW4VUx+QHanpzcWlLoa9KW626WgR8TpYnukR+s1qKq5ROC4ThvNak04hnrIGSUbY6eoejI5EqmPeirw1o03tA60HPLpHPNXTxUFpmq6amk2U07JETDufVbxdg6EAAAAAAAAAAAAAAAAAAAAAAAAAAAAAAAAACku19kt9zp6CGgkq5qiNzo0Y9G5VF4LngnlyajNLP8Ay24zzUD4au3qiS0zpOlcJh2P9gOmBzjtJ5IbW6vq7ZNBHIrW0rNdHPnV2cbk+qSp9Iqru9lDcLS+jqZmOdTosyPbIqJnCqibgOhBzTdLWPstNXR0iunnqUpu59phUfnpx/tzmtTV8Ftm0lrYqeR0kErVka+bKPXfw8HwfzA64HNU2lMr6yiZU2qampq5cQTvkRVcuN2Wpw7TIukc81dPFQWmarpqaTZTTskRMO59VvF2AOhBylx00ipKyohgpWTx0ztWV7qpkbspx1WLvd7Do6KqjraOGqhVVjmYj2544UDYAAAAAAAAAAAAAAAAAAAAAAAAAAAAAAAAAAAAAAAAAAAAAAAAAAAAAAAAAAAAAAABhqeQd7PiBU8g72fEATi5JnooTIRckz0UJgAAAAAAAAAAAAAFNpNap7vbo6endGx7J2SKsiqiYTPQih9qndpYy660ewbSrCrcrra2c8MYx7S5AHJv0WqpLBV0SzwtnkrHVMTkyrU3phF3GxS2m8Pv9Jc7nUUbtjG+NY4EciNym5UVeOefODpABy9Po5WRaNXG2ukg21VK97HI5dVEVUxndnm6DPHYqhtytVQ98Sx0lIsEiIq5VVbjdu4HQgDmrLZ71aFZRR1VG62xyK9HKx22VqrnV6PaU99tc9q0PlgnfGr5K9JGrGqqiIq7uKJvO9MNRTQVUezqYY5mZzqyMRyZ6cKBQU1mulTe4K+71NM5tJG5sDadHIqqu5XOzwXzFP3lXJIEpkfbFZHNtG1CxuSaTfwc7C4TzHeHoHMXbR2rra66TxSQI2rpWwxo5y5RyKi5Xdw3ErjY7g91oqaCWmSqt8eorZ9bUdlqIvDfzHSgDk7jo1WPu8lxpWWyofUMaksVbCrmtciImW4yvMX9qpH0NvigkSFHtyrkgjSNmVVV3IhugAAAAAAAAAAAAAAAAAAAAAAAAAAAAAAHO3Ky17L39L2aeCOoexI5oqhF1HpzLu38ydh0QA4+OkvFLpNDc7rTtrUezYsWjyrafK8dVd6pvXf5VIO0ZvTKGutlNWUbaGokdI1XNdtN+/VXmRN3HedmAOOm0UrIqxtVSMtlS58MccsVdEr2o5rUTLVRM83kN25aP1NZo3DbY30sUySpI50cepGm9VXVaieX2850gA5STRy43WvSa+VVM6KKB8MSUzVRVVyKiudngvkMdr0Zr6KWniliszoIHovdCU2Z3Ii550wi+XideAOZp7NebbXVaW2qo0o6qZZnLMxyyRqvHVRNy+06YAAAAAAAAAAAAAAAAAAAAAAAAAAAAAAAAADkNIW1btM7UlBJEyoSCRWrK1VavHcuN+/yEu9mvmtl2Wqnp3XG4q3Kt1kjYiLuThn8jp3U0D6hk74Y3TMRUbIrUVzUXiiLxQzAUN0sUtfZKKljnbFVUaxvjkxluu1MdhipbRdaq801xvU9IvcjVSGKmR2FVU3uVXHRgDlKXRaeDSZaxZYltzZnVEcWV1kkVuOGMYz5eZDJNo9VyQX6NJIM3FyOiy5fBx1t3wydOAOeq7HVTx2JrJIk+j3sdLlV8LCIi6u7yc+DFT2a822uq0ttVRpR1UyzOWZjlkjVeOqibl9p0wA4+bRWshuNVNRx2mohqpFkXu2BXPiVeOrhDqaODuajhgXVVY2I1VY1GouE5kTcnmM4AAAAAAAAAAAAAAAAAAAAAAAAAAAAAAAAAAAAAAAAAAAAAAAAAAAAAAAAAAAAAAAAAw1PIO9nxAqeQd7PiAJxckz0UJkIuSZ6KEwAAAAAAAAAAAAAAAAAAAAAAAAAAAAAAAAAAAAAAAAAAAAAAAAAAAAAAAAAAAAAAAAAAAAAAAAAAAAAAAAAAAAAAAAAAAAAAAAAAAAAAAAAAAAAAAAAAAAAAAAAAAAAAAAAAAAAAAAAAAAAAAAAAAAAAAAAAAAAAAAAAAAAAAAAAAAAAAAAAAAAAAAMNTyDvZ8QKnkHez4gCcXJM9FCZCLkmeihMAAAAAAAAAAAAAAAAAAAAAAAAAAAAAAAAAAAAAAAAAAAAAAAAAAAAAAAAAAAAAAAAAAAAAAA8PQAAAAAAAAAAAAAAAAAAAAHgHoPD0AAAAAAAAAAAAAAAAAAAAAAAAAAAAAAAAAAAAAAAAAAAAAAAAAAAAAAAAAAAAAAAAAAAAAAAAAAAAAAAAAAAAAAAADDU8g72fECp5B3s+IAnFyTPRQmQi5JnooTAAAAAAAAAAAAAAAAAAAAAAAAAAAAAAAAAAAAAAAAAAAAAAAAAAAAAAAAAAAAAAAAAAADwHz7TpjX39iPa12KVmMpnHhvOe2EP+kz3ULsNG5Tdzctn2IHF/4fMaya5NY1GpqwrhExzvNz/EG5S0FibHA5WPqX7NXIuFRuMrj8k9pVlNrslZ1GklmpplimuMCPRcKiO1sL5ccDfpqqCshSammjmjXg9jkVDm7HodaWWinWrpW1E8saPke5y8VTOEwu7BTWJjtH9PpbTDI5aWbKYd6Os32pwIS+iA52LSKWTTCWydzsSNjc7TWXK+CjuHtPa3SGWm0spbOkDHRztRyyKq5TOf8AgC+ke2ONz3uRrGoquVeCJ0ldZb3T3uKWWkhnbFG7VSSRqIj1/wC3f/8AMlTpDfHS1zrBQUCV1RIz9q179VrUxnCrlObyoNG72qVy2Gst7KCogbmNkbssVMZx59+efnAtbffqO4XSqt8G021KrkfrNwm52FwuektT5fbrjU2/TC89w0TqypmmlYxicE/aZVV8m46fR3Sqa43OS2XKj7lrGIqoiZwuOKYXguN4HUg5Wr0mrqi7T26w29lXJT8rJI/Vai86JvTzcTa0d0jW7S1NLV0/ctbSqu0ZrZTGcKqeZQOgBxfffc7jVzssVqSqghXCyPVfC8vNjPMnE6e1VklfbYamanfTSPRdaJ/Fqoqp/sBugADwZKbSxEdYJmqmUWSJFRedNo047uOl+7Q+4h1Md1GrrzS5fSgfL6ulp20kzmwRNckblRUYiKm4+oDLHZOlqzUm8a1bX0lvjSSsqYoGLuRZHImfN0mtRX+1V8qRUtfDJIvBmthV8yLxOMtVKzS7SyuqLirpKanyjIkcqJjOGp5sIqr5Ta020Zt9FZ1uFvhSmkgc3W1FXDkVUTtyqHK53gOMk0sqaLRC23JYWTzTOWJ+uqpvbrJnzrq/mXF/vclpsTbhHC2RyqxNVy4TeBdg+faaXSsrdGqGTuRG01SxkskiLua/maXWh1dcZ7bFFV0Cw08NOzYyouVlTH/AHTg46bSLSXYSVkVgbHSMRXLtXeHqpz4yi/kXFo0hp7jYnXSRNgyNHbVqrnVVOO/n5u0C5BxLdLr1WxS1lssqSUUSrl73eEqJ5l+GS0odKY7ho3VXOCLVmpmOV8Ll4ORM8ehQOiBSWO9SXTR9blJC1j0R66jV3eDk1rBpLNdbJWV76Pw6dXIkUSqqvw1FwnlA6Q1LjcKa2Ub6qsk2cLMIrsKu9dybkOWqtJdJKSmWuqLFHFRtVNbWk8JEXp35TsN69Xmmn0M+k1pGVEMqMXYy8M6yIufMvwAvqKrgr6SOqpX68MqZa7CpntNg5KfSeO1aM26ogomJJVNxFAxcMb0+zh2lhaK6+zVqw3a2R08SsVzZYn6yZ3bl3r0/kBegAAAAAAAAAAAAAAAAAAAAAAAAAAAAAAAAAAAAAAAAAAAAAAAAAAAAAAAAAAAAAAAAADDU8g72fECp5B3s+IAnFyTPRQmQi5JnooTAAAAAAAAAAAAAAAAAAAAAAAAAAAAAAAAAAAAAAAAAAAAAAAAAAAAAAAAAAAAAAAAAAAD5/px9oW/hGfreUB9TqbbQ1kiSVdFTzvRNVHSxNcqJ0ZVDF9BWj91UP8uz/gvw1u3HbZzcd3OaAeMXL0IfjIZf8R6KSpsUc8TFctPLrOxzNVFRV7cHS0tDSUWv3JSQU+vjW2UaM1scM4TymwqZTClOWW93dRzNl0vtD7RAtTWMgmjjRsjHoucomN3T7CjsD10g0+nusTHJTwJrIrvR1Gp513r7FOrl0Vsc0iyPtsOsq5XVy1OxFKm46GvjrO7tH6v6Pn4LHvRi9nDzYVCBWVFVDa/8TpaitfsoXtTD3cEzGiZ82UwY5blTXT/Eehno3K+JmI9fGEcqI7OPJvO2uFnt90Vjq+ljmcxMI5Uwqe1OYR2a3RSwSR0ULH06YiVrcavm7VA4Csh2WnlbHV3Ge2pNlWVEb9TKLhURV6P90LyzWm1M0ihqmX99xrGtcrUWRJFVNVU3qmeCKdLcLTQXNGpXUsc+rwVyb09vEx2+x2y2SLJRUccUipjXTKrjoyoHEWK6Uls04u7q2XZMlllYj14Iu0zv6OBnoJ47v/iZ3XQrrwRNVXSIm5USPVz2qiHXyWG1TJUbSghd3Q7XlVU+s7fv8i714dJmt1robWxzKGmjgRy5dq8V868QPm9ppmx3240tbeai0yI9V12SbNJMKvFconPlPOdFZbPb46u4y0F5dcK2Wmcxy66O+tzq7nXKJznRV9jtlzkSStoopZETGuqYd2oTt1poLWjkoaWOHW+srU3r51XeBxmgN5oLZQVdLXzsppmzK/8AabsphEx50VF3eU7e310Fxo2VdK5XQyZ1XKmM4VU4ew1KzR20V1QtRU0ET5V3q7eir58cSwhhip4WwwRtjjamGsYmERPMBlPD0AU2lf8AkM3rIf6rTkzv6iCGphdDURRyxOxrMkajkXn3opq/Qdo/ddF/Ls/4Oscu159bQ+Xb+uErfEaj1bvgp9KTgaH0HaP3XRfy7P8Ag3xllu60dL4ptu+b2Gtj0W0ruFJcswxTKqNkxlE35avmVFN7TXSShrbStut0yVUtQ9qLs0VUREVF9qqqJuOur7XQ3JrUraWObV4K5N6eZeJhoLBardNtqSiijk5n71VPMq8Dlc43Sm2S27QW10z2+FDKiyY/6VcjlX81wS0r0ht1dorT0tNOkk79m5WNRfAwm/PQd7U08NVA+CoibLE9MOY9MopXw6OWeCGWGO3woyVER6KirlEXOMr5UQDmL8xXf4Z0ComUa2FV7Mf7lzYLzSu0Xj7mlbNPSUaOfCi+EitbwX2oXfcVN3ClGsDFpkbqbJUy3V6DBbrNbrU560NKyFZNzlRVVV7QODprjPdrTWV1x0kdTObrNbSxqjc7tyY4qi8OHMu8y2KGWo/w2ukcKK56yuXCcVREYq/kinYM0aszKrultugSXOtnG5F83D8jdoaClt0Cw0cDIYldrK1vDPT+QHKaI6RWqi0WiiqaqOKWn19aNV8J3hKqYTn4lXorSTP0Tv8AOjFRk8apGic+q1yrjtRDsZtF7JNOs0luhV7lyuMoir5kXBaRRRwRNiijayNqYa1qYRE8wHAaNaQW6h0PmpqifVnbtGpEiKrna3DHaR0Rr5bZoVdayBiOkily1FTKZVGpn2ZydhDo7aIKvuqK3wtmR2sjkTgvSicENmktlDRU8lPTUsccMiqr2Im52UwuU8wHzqrqZK3ReSurtI3yTzZTuJqoiKutwVqdvDoN+o/9JofOn9VTqotGLLA57o7bDl6K1coq7l44zw9htraqBbelAtLGtInCLHg8c/EDlW0tnr9ELRSXaqbSvfGroJFdq4VOO9d3Om5TBoxX1tFpQtlS4pcqPVXEiLrIzDcphd+OjGcbzraix22qo4qSejifBDybVT6vmXihK3We32vWWhpI4Vd9ZU3qvkyu8DfAAAAAAAAAAAAAAAAAAAAAAAAAAAAAAAAAAAAAAAAAAAAAAAAAAAAAAAAAAAAAAAAAAGGp5B3s+IFTyDvZ8QBOLkmeihMhFyTPRQmAAAAAAAAAAAAAAAAAAAAAAAAAAAAAAAAAAAAAAAAAAAAAAAAAAAAAAAAAAAAAAAAAAAAAADw9AAAAAAAAAAAAAAAAAAAAAAAPD0AAAAAAAAAAAAAAAAAAAAAAAAAAAAAAAAAAAAAAAAAAAAAAAAAAAAAAAAAAAAAAAAAAAAAAAAAAAAAAAAAAAAAAAAAYankHez4gVPIO9nxAGmkj0amHu4dI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NrJ13do2snXd2gAFkeqb3uX2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82082"/>
              </p:ext>
            </p:extLst>
          </p:nvPr>
        </p:nvGraphicFramePr>
        <p:xfrm>
          <a:off x="459740" y="1825624"/>
          <a:ext cx="11272520" cy="375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61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2800" dirty="0"/>
              <a:t>Si vous résidez au Québec, </a:t>
            </a:r>
            <a:r>
              <a:rPr lang="fr-CA" sz="2800" b="1" dirty="0"/>
              <a:t>à quelle fréquence allez-vous habituellement en Ontario ?</a:t>
            </a:r>
          </a:p>
          <a:p>
            <a:r>
              <a:rPr lang="fr-CA" sz="2800" dirty="0">
                <a:sym typeface="Wingdings" panose="05000000000000000000" pitchFamily="2" charset="2"/>
              </a:rPr>
              <a:t> 0 à 2 fois </a:t>
            </a:r>
            <a:r>
              <a:rPr lang="fr-CA" sz="2800" i="1" dirty="0">
                <a:sym typeface="Wingdings" panose="05000000000000000000" pitchFamily="2" charset="2"/>
              </a:rPr>
              <a:t>par année</a:t>
            </a:r>
            <a:r>
              <a:rPr lang="fr-CA" sz="2800" i="1" dirty="0"/>
              <a:t>  </a:t>
            </a:r>
          </a:p>
          <a:p>
            <a:r>
              <a:rPr lang="fr-CA" sz="2800" dirty="0">
                <a:sym typeface="Wingdings" panose="05000000000000000000" pitchFamily="2" charset="2"/>
              </a:rPr>
              <a:t> </a:t>
            </a:r>
            <a:r>
              <a:rPr lang="fr-CA" sz="2800" dirty="0"/>
              <a:t>1 à 2 fois </a:t>
            </a:r>
            <a:r>
              <a:rPr lang="fr-CA" sz="2800" i="1" dirty="0"/>
              <a:t>par mois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2800" dirty="0"/>
              <a:t>1 à 3 fois par semaine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2800" dirty="0"/>
              <a:t>4 à 7 fois par semaine</a:t>
            </a:r>
          </a:p>
        </p:txBody>
      </p:sp>
    </p:spTree>
    <p:extLst>
      <p:ext uri="{BB962C8B-B14F-4D97-AF65-F5344CB8AC3E}">
        <p14:creationId xmlns:p14="http://schemas.microsoft.com/office/powerpoint/2010/main" val="12905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>
                <a:latin typeface="IBM Plex Sans"/>
                <a:cs typeface="Arial" panose="020B0604020202020204" pitchFamily="34" charset="0"/>
              </a:rPr>
              <a:t>Part des travailleurs des MRC de l’Outaouais </a:t>
            </a:r>
            <a:br>
              <a:rPr lang="fr-CA" sz="2800" b="1" dirty="0">
                <a:latin typeface="IBM Plex Sans"/>
                <a:cs typeface="Arial" panose="020B0604020202020204" pitchFamily="34" charset="0"/>
              </a:rPr>
            </a:br>
            <a:r>
              <a:rPr lang="fr-CA" sz="2800" b="1" dirty="0">
                <a:latin typeface="IBM Plex Sans"/>
                <a:cs typeface="Arial" panose="020B0604020202020204" pitchFamily="34" charset="0"/>
              </a:rPr>
              <a:t>qui se déplacent à Ottawa </a:t>
            </a:r>
            <a:r>
              <a:rPr lang="fr-CA" sz="2800" dirty="0">
                <a:latin typeface="IBM Plex Sans"/>
                <a:cs typeface="Arial" panose="020B0604020202020204" pitchFamily="34" charset="0"/>
              </a:rPr>
              <a:t>(2016)</a:t>
            </a:r>
            <a:endParaRPr lang="fr-CA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27361"/>
          </a:xfrm>
        </p:spPr>
        <p:txBody>
          <a:bodyPr>
            <a:normAutofit/>
          </a:bodyPr>
          <a:lstStyle/>
          <a:p>
            <a:r>
              <a:rPr lang="fr-CA" sz="3000" dirty="0">
                <a:solidFill>
                  <a:schemeClr val="accent6">
                    <a:lumMod val="75000"/>
                  </a:schemeClr>
                </a:solidFill>
              </a:rPr>
              <a:t>PAPINEAU		575 / 7 640		</a:t>
            </a:r>
            <a:r>
              <a:rPr lang="fr-CA" sz="3000" b="1" dirty="0">
                <a:solidFill>
                  <a:schemeClr val="accent6">
                    <a:lumMod val="75000"/>
                  </a:schemeClr>
                </a:solidFill>
              </a:rPr>
              <a:t>7,5 %</a:t>
            </a:r>
          </a:p>
          <a:p>
            <a:r>
              <a:rPr lang="fr-CA" sz="2800" dirty="0">
                <a:solidFill>
                  <a:schemeClr val="accent6">
                    <a:lumMod val="75000"/>
                  </a:schemeClr>
                </a:solidFill>
              </a:rPr>
              <a:t>V-DE-LA-GATINEAU</a:t>
            </a:r>
            <a:r>
              <a:rPr lang="fr-CA" sz="3000" dirty="0">
                <a:solidFill>
                  <a:schemeClr val="accent6">
                    <a:lumMod val="75000"/>
                  </a:schemeClr>
                </a:solidFill>
              </a:rPr>
              <a:t>	515 / 6 250	 	</a:t>
            </a:r>
            <a:r>
              <a:rPr lang="fr-CA" sz="3000" b="1" dirty="0">
                <a:solidFill>
                  <a:schemeClr val="accent6">
                    <a:lumMod val="75000"/>
                  </a:schemeClr>
                </a:solidFill>
              </a:rPr>
              <a:t>8,2 %</a:t>
            </a:r>
          </a:p>
          <a:p>
            <a:r>
              <a:rPr lang="fr-CA" sz="3000" dirty="0">
                <a:solidFill>
                  <a:schemeClr val="accent6">
                    <a:lumMod val="75000"/>
                  </a:schemeClr>
                </a:solidFill>
              </a:rPr>
              <a:t>DES-COLLINES	6 930 / 20 440		</a:t>
            </a:r>
            <a:r>
              <a:rPr lang="fr-CA" sz="3000" b="1" dirty="0">
                <a:solidFill>
                  <a:schemeClr val="accent6">
                    <a:lumMod val="75000"/>
                  </a:schemeClr>
                </a:solidFill>
              </a:rPr>
              <a:t>33,9 %</a:t>
            </a:r>
          </a:p>
          <a:p>
            <a:r>
              <a:rPr lang="fr-CA" sz="3000" dirty="0">
                <a:solidFill>
                  <a:schemeClr val="accent6">
                    <a:lumMod val="75000"/>
                  </a:schemeClr>
                </a:solidFill>
              </a:rPr>
              <a:t>PONTIAC			1 460 / 4 205	 	</a:t>
            </a:r>
            <a:r>
              <a:rPr lang="fr-CA" sz="3000" b="1" dirty="0">
                <a:solidFill>
                  <a:schemeClr val="accent6">
                    <a:lumMod val="75000"/>
                  </a:schemeClr>
                </a:solidFill>
              </a:rPr>
              <a:t>34,7 %</a:t>
            </a:r>
          </a:p>
          <a:p>
            <a:r>
              <a:rPr lang="fr-CA" sz="3000" dirty="0">
                <a:solidFill>
                  <a:schemeClr val="accent6">
                    <a:lumMod val="75000"/>
                  </a:schemeClr>
                </a:solidFill>
              </a:rPr>
              <a:t>GATINEAU		45 380 / 120 195	</a:t>
            </a:r>
            <a:r>
              <a:rPr lang="fr-CA" sz="3000" b="1" dirty="0">
                <a:solidFill>
                  <a:schemeClr val="accent6">
                    <a:lumMod val="75000"/>
                  </a:schemeClr>
                </a:solidFill>
              </a:rPr>
              <a:t>37,8 %</a:t>
            </a:r>
          </a:p>
          <a:p>
            <a:r>
              <a:rPr lang="fr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				54 860 / 158 738 		34,6%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52203-AAD2-9944-A3AD-BE9DC3A3C9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2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Est-ce que vous magasinez plus souvent au Québec ou en Ontario?</a:t>
            </a:r>
          </a:p>
          <a:p>
            <a:r>
              <a:rPr lang="fr-CA" sz="2800" dirty="0">
                <a:sym typeface="Wingdings" panose="05000000000000000000" pitchFamily="2" charset="2"/>
              </a:rPr>
              <a:t> Québec</a:t>
            </a:r>
            <a:br>
              <a:rPr lang="fr-CA" sz="2800" dirty="0">
                <a:sym typeface="Wingdings" panose="05000000000000000000" pitchFamily="2" charset="2"/>
              </a:rPr>
            </a:br>
            <a:r>
              <a:rPr lang="fr-CA" sz="2800" dirty="0">
                <a:sym typeface="Wingdings" panose="05000000000000000000" pitchFamily="2" charset="2"/>
              </a:rPr>
              <a:t> Ontario</a:t>
            </a:r>
            <a:endParaRPr lang="fr-CA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53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b="1" dirty="0"/>
              <a:t>Est-ce que vos sorties culturelles (musée, cinéma, arts de la scène, exposition, etc.) sont effectuées plus souvent au Québec ou en Ontario?</a:t>
            </a:r>
          </a:p>
          <a:p>
            <a:r>
              <a:rPr lang="fr-CA" sz="2800" dirty="0">
                <a:sym typeface="Wingdings" panose="05000000000000000000" pitchFamily="2" charset="2"/>
              </a:rPr>
              <a:t> Québec</a:t>
            </a:r>
            <a:br>
              <a:rPr lang="fr-CA" sz="2800" dirty="0">
                <a:sym typeface="Wingdings" panose="05000000000000000000" pitchFamily="2" charset="2"/>
              </a:rPr>
            </a:br>
            <a:r>
              <a:rPr lang="fr-CA" sz="2800" dirty="0">
                <a:sym typeface="Wingdings" panose="05000000000000000000" pitchFamily="2" charset="2"/>
              </a:rPr>
              <a:t> Ontario</a:t>
            </a:r>
            <a:endParaRPr lang="fr-CA" sz="2800" dirty="0"/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69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O">
      <a:dk1>
        <a:srgbClr val="000000"/>
      </a:dk1>
      <a:lt1>
        <a:srgbClr val="FFFFFF"/>
      </a:lt1>
      <a:dk2>
        <a:srgbClr val="323C8C"/>
      </a:dk2>
      <a:lt2>
        <a:srgbClr val="E6F0FA"/>
      </a:lt2>
      <a:accent1>
        <a:srgbClr val="000000"/>
      </a:accent1>
      <a:accent2>
        <a:srgbClr val="37377C"/>
      </a:accent2>
      <a:accent3>
        <a:srgbClr val="36AAE1"/>
      </a:accent3>
      <a:accent4>
        <a:srgbClr val="E53228"/>
      </a:accent4>
      <a:accent5>
        <a:srgbClr val="F09100"/>
      </a:accent5>
      <a:accent6>
        <a:srgbClr val="19A091"/>
      </a:accent6>
      <a:hlink>
        <a:srgbClr val="36AAE1"/>
      </a:hlink>
      <a:folHlink>
        <a:srgbClr val="000000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DO">
      <a:dk1>
        <a:srgbClr val="000000"/>
      </a:dk1>
      <a:lt1>
        <a:srgbClr val="FFFFFF"/>
      </a:lt1>
      <a:dk2>
        <a:srgbClr val="323C8C"/>
      </a:dk2>
      <a:lt2>
        <a:srgbClr val="E6F0FA"/>
      </a:lt2>
      <a:accent1>
        <a:srgbClr val="000000"/>
      </a:accent1>
      <a:accent2>
        <a:srgbClr val="37377C"/>
      </a:accent2>
      <a:accent3>
        <a:srgbClr val="36AAE1"/>
      </a:accent3>
      <a:accent4>
        <a:srgbClr val="E53228"/>
      </a:accent4>
      <a:accent5>
        <a:srgbClr val="F09100"/>
      </a:accent5>
      <a:accent6>
        <a:srgbClr val="19A091"/>
      </a:accent6>
      <a:hlink>
        <a:srgbClr val="36AAE1"/>
      </a:hlink>
      <a:folHlink>
        <a:srgbClr val="000000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DO">
      <a:dk1>
        <a:srgbClr val="000000"/>
      </a:dk1>
      <a:lt1>
        <a:srgbClr val="FFFFFF"/>
      </a:lt1>
      <a:dk2>
        <a:srgbClr val="323C8C"/>
      </a:dk2>
      <a:lt2>
        <a:srgbClr val="E6F0FA"/>
      </a:lt2>
      <a:accent1>
        <a:srgbClr val="000000"/>
      </a:accent1>
      <a:accent2>
        <a:srgbClr val="37377C"/>
      </a:accent2>
      <a:accent3>
        <a:srgbClr val="36AAE1"/>
      </a:accent3>
      <a:accent4>
        <a:srgbClr val="E53228"/>
      </a:accent4>
      <a:accent5>
        <a:srgbClr val="F09100"/>
      </a:accent5>
      <a:accent6>
        <a:srgbClr val="19A091"/>
      </a:accent6>
      <a:hlink>
        <a:srgbClr val="36AAE1"/>
      </a:hlink>
      <a:folHlink>
        <a:srgbClr val="000000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12889</TotalTime>
  <Words>455</Words>
  <Application>Microsoft Office PowerPoint</Application>
  <PresentationFormat>Grand écran</PresentationFormat>
  <Paragraphs>95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IBM Plex Sans</vt:lpstr>
      <vt:lpstr>IBM Plex Sans Medium</vt:lpstr>
      <vt:lpstr>Radio-Canada</vt:lpstr>
      <vt:lpstr>Times New Roman</vt:lpstr>
      <vt:lpstr>Wingdings</vt:lpstr>
      <vt:lpstr>Office Theme</vt:lpstr>
      <vt:lpstr>1_Office Theme</vt:lpstr>
      <vt:lpstr>2_Office Theme</vt:lpstr>
      <vt:lpstr> De part et d’autre de la rivière : où vous situez-vous ?</vt:lpstr>
      <vt:lpstr>Sondage maison</vt:lpstr>
      <vt:lpstr>Question 1</vt:lpstr>
      <vt:lpstr>Question 1 - Origine</vt:lpstr>
      <vt:lpstr>Question 1 - Identité et origine</vt:lpstr>
      <vt:lpstr>Question 2</vt:lpstr>
      <vt:lpstr>Part des travailleurs des MRC de l’Outaouais  qui se déplacent à Ottawa (2016)</vt:lpstr>
      <vt:lpstr>Question 3</vt:lpstr>
      <vt:lpstr>Question 4</vt:lpstr>
      <vt:lpstr>Question 5</vt:lpstr>
      <vt:lpstr>Santé – pertes économiques</vt:lpstr>
      <vt:lpstr>Question 6</vt:lpstr>
      <vt:lpstr>Question 6 - Vision de l’Ontario</vt:lpstr>
      <vt:lpstr>Conclusion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Jasmin Morin</dc:creator>
  <cp:keywords/>
  <dc:description/>
  <cp:lastModifiedBy>Administrateur</cp:lastModifiedBy>
  <cp:revision>72</cp:revision>
  <cp:lastPrinted>2018-10-09T15:13:20Z</cp:lastPrinted>
  <dcterms:created xsi:type="dcterms:W3CDTF">2018-03-04T20:22:56Z</dcterms:created>
  <dcterms:modified xsi:type="dcterms:W3CDTF">2018-10-29T12:56:54Z</dcterms:modified>
  <cp:category/>
</cp:coreProperties>
</file>