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8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15"/>
  </p:notesMasterIdLst>
  <p:handoutMasterIdLst>
    <p:handoutMasterId r:id="rId16"/>
  </p:handoutMasterIdLst>
  <p:sldIdLst>
    <p:sldId id="286" r:id="rId3"/>
    <p:sldId id="287" r:id="rId4"/>
    <p:sldId id="289" r:id="rId5"/>
    <p:sldId id="290" r:id="rId6"/>
    <p:sldId id="256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da Gagnon" initials="LG" lastIdx="10" clrIdx="0">
    <p:extLst>
      <p:ext uri="{19B8F6BF-5375-455C-9EA6-DF929625EA0E}">
        <p15:presenceInfo xmlns:p15="http://schemas.microsoft.com/office/powerpoint/2012/main" userId="Lynda Gagnon" providerId="None"/>
      </p:ext>
    </p:extLst>
  </p:cmAuthor>
  <p:cmAuthor id="2" name="Gagnon, Lynda" initials="GL" lastIdx="2" clrIdx="1">
    <p:extLst>
      <p:ext uri="{19B8F6BF-5375-455C-9EA6-DF929625EA0E}">
        <p15:presenceInfo xmlns:p15="http://schemas.microsoft.com/office/powerpoint/2012/main" userId="S-1-5-21-1844237615-1659004503-1801674531-4244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C8C"/>
    <a:srgbClr val="37377C"/>
    <a:srgbClr val="34A9E1"/>
    <a:srgbClr val="EB261F"/>
    <a:srgbClr val="F09100"/>
    <a:srgbClr val="19A091"/>
    <a:srgbClr val="FFFFFF"/>
    <a:srgbClr val="AADBF2"/>
    <a:srgbClr val="CADCEB"/>
    <a:srgbClr val="3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8"/>
    <p:restoredTop sz="94434" autoAdjust="0"/>
  </p:normalViewPr>
  <p:slideViewPr>
    <p:cSldViewPr snapToGrid="0" snapToObjects="1">
      <p:cViewPr varScale="1">
        <p:scale>
          <a:sx n="72" d="100"/>
          <a:sy n="72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38"/>
    </p:cViewPr>
  </p:sorterViewPr>
  <p:notesViewPr>
    <p:cSldViewPr snapToGrid="0" snapToObjects="1">
      <p:cViewPr>
        <p:scale>
          <a:sx n="130" d="100"/>
          <a:sy n="130" d="100"/>
        </p:scale>
        <p:origin x="1176" y="-8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FE7EE3-49D1-C747-A9D2-782BFF6B7F14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B05DE5-73C9-964D-8348-FE4842F9D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707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91D648-8EE9-594D-9974-6170558DC367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8C9F01-3B0F-6C48-9D83-CA1E29CAA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07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433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71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86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865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29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47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432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427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1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C9F01-3B0F-6C48-9D83-CA1E29CAA2E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64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E5896-6793-2B49-B5C8-E74BA1EB1854}" type="datetime1">
              <a:rPr lang="fr-CA" smtClean="0"/>
              <a:t>2018-10-29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95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656" y="3602038"/>
            <a:ext cx="77652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8656" y="1122363"/>
            <a:ext cx="7765257" cy="2387600"/>
          </a:xfrm>
        </p:spPr>
        <p:txBody>
          <a:bodyPr anchor="b">
            <a:normAutofit/>
          </a:bodyPr>
          <a:lstStyle>
            <a:lvl1pPr algn="l">
              <a:defRPr sz="4800" b="0" i="0"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22BB7B-6E1E-944D-B69C-37714634042C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1D9BF-B351-9B46-9F1F-AC86D37E3236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E5896-6793-2B49-B5C8-E74BA1EB1854}" type="datetime1">
              <a:rPr lang="fr-CA" smtClean="0"/>
              <a:t>2018-10-29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95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656" y="3602038"/>
            <a:ext cx="77652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8656" y="1122363"/>
            <a:ext cx="7765257" cy="2387600"/>
          </a:xfrm>
        </p:spPr>
        <p:txBody>
          <a:bodyPr anchor="b">
            <a:normAutofit/>
          </a:bodyPr>
          <a:lstStyle>
            <a:lvl1pPr algn="l">
              <a:defRPr sz="4800" b="0" i="0"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1500"/>
              </a:spcBef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B0A3F-D97E-4D41-836B-8ABA0538E480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4C3B-ADFC-284C-8443-AD5686498FAE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37696-31BC-4149-A9AB-9323D1854A83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4F4B5-6AB6-454F-9B41-D61D9E25D226}" type="datetime1">
              <a:rPr lang="fr-CA" smtClean="0"/>
              <a:t>2018-10-29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44FA-7143-2B4A-98F4-13937E4A3109}" type="datetime1">
              <a:rPr lang="fr-CA" smtClean="0"/>
              <a:t>2018-10-29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1AB2A0-D21B-E747-8603-D3186B0BB4A6}" type="datetime1">
              <a:rPr lang="fr-CA" smtClean="0"/>
              <a:t>2018-10-29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B59-D269-BF4A-BCF3-6358D995A772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1500"/>
              </a:spcBef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B0A3F-D97E-4D41-836B-8ABA0538E480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1E28B4-9811-D944-9C34-93E52898B5CA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22BB7B-6E1E-944D-B69C-37714634042C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1D9BF-B351-9B46-9F1F-AC86D37E3236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9A4C3B-ADFC-284C-8443-AD5686498FAE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37696-31BC-4149-A9AB-9323D1854A83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4F4B5-6AB6-454F-9B41-D61D9E25D226}" type="datetime1">
              <a:rPr lang="fr-CA" smtClean="0"/>
              <a:t>2018-10-29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A44FA-7143-2B4A-98F4-13937E4A3109}" type="datetime1">
              <a:rPr lang="fr-CA" smtClean="0"/>
              <a:t>2018-10-29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1AB2A0-D21B-E747-8603-D3186B0BB4A6}" type="datetime1">
              <a:rPr lang="fr-CA" smtClean="0"/>
              <a:t>2018-10-29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1DEB59-D269-BF4A-BCF3-6358D995A772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1E28B4-9811-D944-9C34-93E52898B5CA}" type="datetime1">
              <a:rPr lang="fr-CA" smtClean="0"/>
              <a:t>2018-10-29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53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5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9967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3058" y="5996781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4C52203-AAD2-9944-A3AD-BE9DC3A3C94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838200" y="1512099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IBM Plex Sans Medium" charset="0"/>
          <a:ea typeface="IBM Plex Sans Medium" charset="0"/>
          <a:cs typeface="IBM Plex Sans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500"/>
        </a:spcBef>
        <a:buFont typeface="Arial" charset="0"/>
        <a:buNone/>
        <a:defRPr sz="20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4pPr>
      <a:lvl5pPr marL="1828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5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9967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3058" y="5996781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4C52203-AAD2-9944-A3AD-BE9DC3A3C94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838200" y="1512099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7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IBM Plex Sans Medium" charset="0"/>
          <a:ea typeface="IBM Plex Sans Medium" charset="0"/>
          <a:cs typeface="IBM Plex Sans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500"/>
        </a:spcBef>
        <a:buFont typeface="Arial" charset="0"/>
        <a:buNone/>
        <a:defRPr sz="20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4pPr>
      <a:lvl5pPr marL="1828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13.jp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ooutaouais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odooutaouai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image" Target="../media/image8.jpeg"/><Relationship Id="rId3" Type="http://schemas.openxmlformats.org/officeDocument/2006/relationships/tags" Target="../tags/tag18.xml"/><Relationship Id="rId21" Type="http://schemas.openxmlformats.org/officeDocument/2006/relationships/image" Target="../media/image11.emf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microsoft.com/office/2007/relationships/hdphoto" Target="../media/hdphoto1.wdp"/><Relationship Id="rId2" Type="http://schemas.openxmlformats.org/officeDocument/2006/relationships/tags" Target="../tags/tag17.xml"/><Relationship Id="rId16" Type="http://schemas.openxmlformats.org/officeDocument/2006/relationships/image" Target="../media/image7.png"/><Relationship Id="rId20" Type="http://schemas.openxmlformats.org/officeDocument/2006/relationships/image" Target="../media/image10.jpe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25.xml"/><Relationship Id="rId19" Type="http://schemas.openxmlformats.org/officeDocument/2006/relationships/image" Target="../media/image9.jpe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2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5896-6793-2B49-B5C8-E74BA1EB1854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78656" y="3785616"/>
            <a:ext cx="8575072" cy="1472184"/>
          </a:xfrm>
        </p:spPr>
        <p:txBody>
          <a:bodyPr>
            <a:normAutofit/>
          </a:bodyPr>
          <a:lstStyle/>
          <a:p>
            <a:r>
              <a:rPr lang="fr-CA" sz="3200" i="1" dirty="0"/>
              <a:t>L'Outaouais: aux frontières des possibilités! </a:t>
            </a:r>
            <a:endParaRPr lang="fr-CA" sz="32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78656" y="1122363"/>
            <a:ext cx="8794528" cy="2387600"/>
          </a:xfrm>
        </p:spPr>
        <p:txBody>
          <a:bodyPr/>
          <a:lstStyle/>
          <a:p>
            <a:r>
              <a:rPr lang="fr-CA" dirty="0"/>
              <a:t>Forum des acteurs du développement de l’Outaouais</a:t>
            </a:r>
          </a:p>
        </p:txBody>
      </p:sp>
    </p:spTree>
    <p:extLst>
      <p:ext uri="{BB962C8B-B14F-4D97-AF65-F5344CB8AC3E}">
        <p14:creationId xmlns:p14="http://schemas.microsoft.com/office/powerpoint/2010/main" val="222829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4.	Opportunités de maillage </a:t>
            </a:r>
            <a:br>
              <a:rPr lang="fr-CA" b="1" dirty="0"/>
            </a:br>
            <a:r>
              <a:rPr lang="fr-CA" b="1" dirty="0"/>
              <a:t>	entre l’Outaouais et l’Ontario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8205216" cy="33535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Lacunes au niveau du maillage entre les acteurs des deux côtés de la rivière (ex. : entreprises, culture, santé…)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Développement de filières, de circuits commerciaux avec l’Ontario (des complémentarités)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Frontière inexistante pour certaines problématiques (ex. : itinérants)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Environnement : gestion des matières résiduelles, diminution du gaspillage des ressources; protection de l’eau : « La rivière des Outaouais est un cours d’eau qui unit »;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10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604" y="1992757"/>
            <a:ext cx="2531494" cy="23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5. Enjeu de connaissances </a:t>
            </a:r>
            <a:br>
              <a:rPr lang="fr-CA" b="1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dirty="0"/>
              <a:t>Peu d’information sur l’impact de la frontière sur certains secteurs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Méconnaissance du portrait économique en Ontario : mieux comprendre les similitudes et les complémentarités entre nos territoires et nos échanges économiques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dirty="0"/>
              <a:t>Mieux connaitre les réseaux d’influence du côté ontarien : programmes et outils de développement économique pour attirer des investissements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dirty="0"/>
              <a:t>Difficultés d’obtention de données dans le secteur de la santé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dirty="0"/>
              <a:t>Statistiques erronées, car fraudes liées aux adresses pour bénéficier de services publics moins chers de part et d’autre de la frontière</a:t>
            </a:r>
          </a:p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2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b="1" dirty="0"/>
              <a:t>6.	La frontière : liens avec le sentiment 	d’appartenance et la fierté régionale </a:t>
            </a:r>
            <a:br>
              <a:rPr lang="fr-CA" b="1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dirty="0"/>
              <a:t>Besoin de consolider les éléments identitaires de l’Outaouais (par rapport à l’Ontario). </a:t>
            </a:r>
            <a:r>
              <a:rPr lang="fr-CA" sz="2400"/>
              <a:t>Ex. : </a:t>
            </a:r>
            <a:r>
              <a:rPr lang="fr-CA" sz="2400" dirty="0"/>
              <a:t>image projetée à l’extérieur de la région</a:t>
            </a:r>
          </a:p>
          <a:p>
            <a:endParaRPr lang="fr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Valoriser l’aspect frontalier de la région qui fait partie intégrante de notre identité en Outaouais et qui fait de nous une région unique au Québec</a:t>
            </a:r>
          </a:p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12</a:t>
            </a:fld>
            <a:endParaRPr lang="fr-FR"/>
          </a:p>
        </p:txBody>
      </p:sp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2221992" y="4443984"/>
            <a:ext cx="7232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Le Forum : une suite à la tournée des territoires et une assise pour alimenter les discussions</a:t>
            </a:r>
          </a:p>
        </p:txBody>
      </p:sp>
    </p:spTree>
    <p:extLst>
      <p:ext uri="{BB962C8B-B14F-4D97-AF65-F5344CB8AC3E}">
        <p14:creationId xmlns:p14="http://schemas.microsoft.com/office/powerpoint/2010/main" val="402314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2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" y="1244386"/>
            <a:ext cx="7165448" cy="415057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868" y="46522"/>
            <a:ext cx="4212722" cy="671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3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51184" y="355016"/>
            <a:ext cx="9318567" cy="427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IBM Plex Sans Medium" charset="0"/>
                <a:ea typeface="IBM Plex Sans Medium" charset="0"/>
                <a:cs typeface="IBM Plex Sans Medium" charset="0"/>
              </a:defRPr>
            </a:lvl1pPr>
          </a:lstStyle>
          <a:p>
            <a:r>
              <a:rPr lang="fr-CA" sz="1600" b="1">
                <a:latin typeface="IBM Plex Sans"/>
              </a:rPr>
              <a:t>Organigramme : gouvernance de l’ODO qui s’appuie sur diverses instances</a:t>
            </a:r>
            <a:endParaRPr lang="fr-CA" sz="1600" b="1" dirty="0">
              <a:latin typeface="IBM Plex Sans"/>
            </a:endParaRPr>
          </a:p>
        </p:txBody>
      </p:sp>
      <p:sp>
        <p:nvSpPr>
          <p:cNvPr id="8" name="ZoneTexte 7"/>
          <p:cNvSpPr txBox="1"/>
          <p:nvPr>
            <p:custDataLst>
              <p:tags r:id="rId2"/>
            </p:custDataLst>
          </p:nvPr>
        </p:nvSpPr>
        <p:spPr>
          <a:xfrm>
            <a:off x="7198242" y="1945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FF970EA-6C7E-4B9F-B501-03C24136CFD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95" y="189571"/>
            <a:ext cx="5552478" cy="5589792"/>
          </a:xfrm>
          <a:prstGeom prst="rect">
            <a:avLst/>
          </a:prstGeom>
        </p:spPr>
      </p:pic>
      <p:sp>
        <p:nvSpPr>
          <p:cNvPr id="10" name="Zone de texte 33">
            <a:extLst>
              <a:ext uri="{FF2B5EF4-FFF2-40B4-BE49-F238E27FC236}">
                <a16:creationId xmlns:a16="http://schemas.microsoft.com/office/drawing/2014/main" id="{863B02EF-7872-46D7-AEDC-BE8094E030F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183927" y="1053752"/>
            <a:ext cx="2822833" cy="13255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A" sz="1600" b="1" dirty="0">
                <a:solidFill>
                  <a:srgbClr val="37AAE1"/>
                </a:solidFill>
                <a:effectLst/>
                <a:latin typeface="IBM Plex Sans" charset="0"/>
                <a:ea typeface="IBM Plex Sans" charset="0"/>
                <a:cs typeface="IBM Plex Sans" charset="0"/>
              </a:rPr>
              <a:t>Oriente les priorités et actions de l’ODO et exerce un suivi; facilite la mobilisation des acteurs et le partage de l'information</a:t>
            </a:r>
            <a:r>
              <a:rPr lang="fr-CA" sz="1600" b="1" dirty="0">
                <a:solidFill>
                  <a:schemeClr val="accent3">
                    <a:lumMod val="75000"/>
                  </a:schemeClr>
                </a:solidFill>
                <a:effectLst/>
                <a:latin typeface="IBM Plex Sans" charset="0"/>
                <a:ea typeface="IBM Plex Sans" charset="0"/>
                <a:cs typeface="IBM Plex Sans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100" dirty="0">
                <a:solidFill>
                  <a:srgbClr val="000000"/>
                </a:solidFill>
                <a:effectLst/>
                <a:latin typeface="IBM Plex Sans" charset="0"/>
                <a:ea typeface="IBM Plex Sans" charset="0"/>
                <a:cs typeface="IBM Plex Sans" charset="0"/>
              </a:rPr>
              <a:t> </a:t>
            </a:r>
            <a:endParaRPr lang="fr-CA" sz="1100" dirty="0">
              <a:effectLst/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1" name="Zone de texte 34">
            <a:extLst>
              <a:ext uri="{FF2B5EF4-FFF2-40B4-BE49-F238E27FC236}">
                <a16:creationId xmlns:a16="http://schemas.microsoft.com/office/drawing/2014/main" id="{DD8E2DF4-BA33-4789-9FF7-62E8AFB92C1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69495" y="4533595"/>
            <a:ext cx="3042440" cy="13255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600" b="1" dirty="0">
                <a:solidFill>
                  <a:srgbClr val="FF0000"/>
                </a:solidFill>
                <a:effectLst/>
                <a:latin typeface="IBM Plex Sans" charset="0"/>
                <a:ea typeface="IBM Plex Sans" charset="0"/>
                <a:cs typeface="IBM Plex Sans" charset="0"/>
              </a:rPr>
              <a:t>Rôle-conseil dans la démarche méthodologique, scientifique et éthique; favorise le maillage entre la recherche et la pratique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100" dirty="0">
                <a:solidFill>
                  <a:srgbClr val="000000"/>
                </a:solidFill>
                <a:effectLst/>
                <a:latin typeface="IBM Plex Sans" charset="0"/>
                <a:ea typeface="IBM Plex Sans" charset="0"/>
                <a:cs typeface="IBM Plex Sans" charset="0"/>
              </a:rPr>
              <a:t> </a:t>
            </a:r>
            <a:endParaRPr lang="fr-CA" sz="1100" dirty="0">
              <a:effectLst/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2" name="Zone de texte 40">
            <a:extLst>
              <a:ext uri="{FF2B5EF4-FFF2-40B4-BE49-F238E27FC236}">
                <a16:creationId xmlns:a16="http://schemas.microsoft.com/office/drawing/2014/main" id="{B0558768-C481-409B-A3E0-784D76B13E7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35690" y="4299438"/>
            <a:ext cx="1235931" cy="3460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000" b="1" dirty="0">
                <a:solidFill>
                  <a:schemeClr val="bg1"/>
                </a:solidFill>
                <a:effectLst/>
                <a:latin typeface="IBM Plex Sans" charset="0"/>
                <a:ea typeface="IBM Plex Sans" charset="0"/>
                <a:cs typeface="IBM Plex Sans" charset="0"/>
              </a:rPr>
              <a:t>COMITÉ SCIENTIFIQUE</a:t>
            </a:r>
            <a:endParaRPr lang="fr-CA" sz="1000" dirty="0">
              <a:solidFill>
                <a:schemeClr val="bg1"/>
              </a:solidFill>
              <a:effectLst/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3" name="Zone de texte 41">
            <a:extLst>
              <a:ext uri="{FF2B5EF4-FFF2-40B4-BE49-F238E27FC236}">
                <a16:creationId xmlns:a16="http://schemas.microsoft.com/office/drawing/2014/main" id="{BB06D302-AFC2-4B2A-89FE-E95F605DE74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952389" y="4193621"/>
            <a:ext cx="1506112" cy="54174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000" b="1" dirty="0">
                <a:solidFill>
                  <a:schemeClr val="bg1"/>
                </a:solidFill>
                <a:effectLst/>
                <a:latin typeface="IBM Plex Sans" charset="0"/>
                <a:ea typeface="IBM Plex Sans" charset="0"/>
                <a:cs typeface="IBM Plex Sans" charset="0"/>
              </a:rPr>
              <a:t>COMITÉS DE PILOTAGE ET DE SUIVI DES PROJETS </a:t>
            </a:r>
            <a:endParaRPr lang="fr-CA" sz="1000" dirty="0">
              <a:solidFill>
                <a:schemeClr val="bg1"/>
              </a:solidFill>
              <a:effectLst/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4" name="Zone de texte 42">
            <a:extLst>
              <a:ext uri="{FF2B5EF4-FFF2-40B4-BE49-F238E27FC236}">
                <a16:creationId xmlns:a16="http://schemas.microsoft.com/office/drawing/2014/main" id="{76D66008-A5E3-4E7C-BA42-721EC45242A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251184" y="1327843"/>
            <a:ext cx="2737775" cy="12242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A" sz="1600" b="1" dirty="0">
                <a:solidFill>
                  <a:srgbClr val="19A09B"/>
                </a:solidFill>
                <a:effectLst/>
                <a:latin typeface="IBM Plex Sans" charset="0"/>
                <a:ea typeface="IBM Plex Sans" charset="0"/>
                <a:cs typeface="IBM Plex Sans" charset="0"/>
              </a:rPr>
              <a:t>Lieu d’échange et de débat qui réunit l’ensemble des acteurs du développement de l’Outaouais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600" dirty="0">
                <a:solidFill>
                  <a:schemeClr val="accent6"/>
                </a:solidFill>
                <a:effectLst/>
                <a:latin typeface="IBM Plex Sans" charset="0"/>
                <a:ea typeface="IBM Plex Sans" charset="0"/>
                <a:cs typeface="IBM Plex Sans" charset="0"/>
              </a:rPr>
              <a:t> </a:t>
            </a:r>
          </a:p>
        </p:txBody>
      </p:sp>
      <p:sp>
        <p:nvSpPr>
          <p:cNvPr id="15" name="Zone de texte 43">
            <a:extLst>
              <a:ext uri="{FF2B5EF4-FFF2-40B4-BE49-F238E27FC236}">
                <a16:creationId xmlns:a16="http://schemas.microsoft.com/office/drawing/2014/main" id="{DAB998A7-4624-417B-A75A-E492ACFA87E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382973" y="4477175"/>
            <a:ext cx="3042440" cy="145988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b="1" dirty="0">
                <a:solidFill>
                  <a:srgbClr val="FF0000"/>
                </a:solidFill>
              </a:rPr>
              <a:t>Rôle d’orientation dans la réalisation des projets et des activités de transfert de connaissances; facilitent le partage de connaissances</a:t>
            </a:r>
            <a:endParaRPr lang="fr-CA" sz="1600" b="1" dirty="0">
              <a:solidFill>
                <a:srgbClr val="FF0000"/>
              </a:solidFill>
              <a:effectLst/>
              <a:latin typeface="IBM Plex Sans" charset="0"/>
              <a:ea typeface="IBM Plex Sans" charset="0"/>
              <a:cs typeface="IBM Plex Sans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Zone de texte 40">
            <a:extLst>
              <a:ext uri="{FF2B5EF4-FFF2-40B4-BE49-F238E27FC236}">
                <a16:creationId xmlns:a16="http://schemas.microsoft.com/office/drawing/2014/main" id="{B4B22A6E-2EB6-4E70-B839-719BF70141D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244364" y="2731842"/>
            <a:ext cx="1506112" cy="5052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200" b="1">
                <a:solidFill>
                  <a:schemeClr val="bg1"/>
                </a:solidFill>
                <a:effectLst/>
                <a:latin typeface="IBM Plex Sans" charset="0"/>
                <a:ea typeface="IBM Plex Sans" charset="0"/>
                <a:cs typeface="IBM Plex Sans" charset="0"/>
              </a:rPr>
              <a:t>COMITÉ DE DIRECTION</a:t>
            </a:r>
            <a:endParaRPr lang="fr-CA" sz="1200">
              <a:solidFill>
                <a:schemeClr val="bg1"/>
              </a:solidFill>
              <a:effectLst/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FB75C5-0AE4-405A-ABE4-4B222E9A619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048480" y="1524263"/>
            <a:ext cx="1589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400" b="1" dirty="0"/>
              <a:t>FORUM DES ACTEURS DU DÉVELOPPEMENT DE L'OUTAOUAIS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3F077-6DD2-443B-8CAD-1127886EDB0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447164" y="1739706"/>
            <a:ext cx="1502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400" b="1" dirty="0"/>
              <a:t>CONSEIL DES PARTENAIRES DE L'ODO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D8A74B-8268-47B9-BD65-336F93D2FBC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203289" y="3874146"/>
            <a:ext cx="1502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400" b="1"/>
              <a:t>SOUS-COMITÉS</a:t>
            </a:r>
            <a:endParaRPr lang="fr-FR" sz="1200" b="1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82928F-D368-4B7F-8A22-C5179435CECB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-1784351" y="-365011"/>
            <a:ext cx="931856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800" b="1"/>
          </a:p>
        </p:txBody>
      </p:sp>
      <p:sp>
        <p:nvSpPr>
          <p:cNvPr id="21" name="Zone de texte 33">
            <a:extLst>
              <a:ext uri="{FF2B5EF4-FFF2-40B4-BE49-F238E27FC236}">
                <a16:creationId xmlns:a16="http://schemas.microsoft.com/office/drawing/2014/main" id="{863B02EF-7872-46D7-AEDC-BE8094E030F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8302460" y="2662869"/>
            <a:ext cx="2822833" cy="13255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A" sz="1600" b="1" dirty="0">
                <a:solidFill>
                  <a:srgbClr val="333D8A"/>
                </a:solidFill>
                <a:effectLst/>
                <a:latin typeface="IBM Plex Sans" charset="0"/>
                <a:ea typeface="IBM Plex Sans" charset="0"/>
                <a:cs typeface="IBM Plex Sans" charset="0"/>
              </a:rPr>
              <a:t>Exerce un suivi des décisions du conseil et des affaires courantes de l’ODO; évalue les projets soumis à l’ODO par le milieu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100" dirty="0">
                <a:solidFill>
                  <a:srgbClr val="333D8A"/>
                </a:solidFill>
                <a:effectLst/>
                <a:latin typeface="IBM Plex Sans" charset="0"/>
                <a:ea typeface="IBM Plex Sans" charset="0"/>
                <a:cs typeface="IBM Plex Sans" charset="0"/>
              </a:rPr>
              <a:t> 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5952389" y="3220158"/>
            <a:ext cx="2475266" cy="0"/>
          </a:xfrm>
          <a:prstGeom prst="line">
            <a:avLst/>
          </a:prstGeom>
          <a:ln>
            <a:solidFill>
              <a:srgbClr val="333D8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51184" y="711199"/>
            <a:ext cx="9874109" cy="5350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527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BILAN DE LA PREMIÈRE ANNÉE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178552" cy="33535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Projet </a:t>
            </a:r>
            <a:r>
              <a:rPr lang="fr-CA" i="1" dirty="0"/>
              <a:t>Renforcer la position concurrentielle de l’Outaouais à l’égard de sa situation frontalière </a:t>
            </a:r>
            <a:r>
              <a:rPr lang="fr-CA" dirty="0"/>
              <a:t>(3 ans)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Projet </a:t>
            </a:r>
            <a:r>
              <a:rPr lang="fr-CA" i="1" dirty="0"/>
              <a:t>Portrait des communautés de l’Outaouais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Bulletin </a:t>
            </a:r>
            <a:r>
              <a:rPr lang="fr-CA" i="1" dirty="0"/>
              <a:t>L’Outaouais sous la loupe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Tournée des territoires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0A3F-D97E-4D41-836B-8ABA0538E480}" type="datetime1">
              <a:rPr lang="fr-CA" smtClean="0"/>
              <a:t>2018-10-29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94" y="1598803"/>
            <a:ext cx="4315206" cy="23973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58550" y="4442462"/>
            <a:ext cx="2703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rgbClr val="002060"/>
                </a:solidFill>
                <a:hlinkClick r:id="rId3"/>
              </a:rPr>
              <a:t>www.odooutaouais.com</a:t>
            </a:r>
            <a:r>
              <a:rPr lang="fr-CA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5866" y="5073450"/>
            <a:ext cx="4281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hlinkClick r:id="rId4"/>
              </a:rPr>
              <a:t>https://www.facebook.com/odooutaouais/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058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C0789250-BA3C-734D-B66D-1BC238A3EDBC}" type="datetime1">
              <a:rPr lang="fr-CA" smtClean="0"/>
              <a:t>2018-10-29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39127" y="2824534"/>
            <a:ext cx="7765257" cy="1655762"/>
          </a:xfrm>
        </p:spPr>
        <p:txBody>
          <a:bodyPr/>
          <a:lstStyle/>
          <a:p>
            <a:r>
              <a:rPr lang="fr-CA" b="1" dirty="0"/>
              <a:t>Enjeux et opportunités associés au contexte frontalier de l’Outaouais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238195" y="2574216"/>
            <a:ext cx="8629936" cy="716390"/>
          </a:xfrm>
        </p:spPr>
        <p:txBody>
          <a:bodyPr>
            <a:noAutofit/>
          </a:bodyPr>
          <a:lstStyle/>
          <a:p>
            <a:r>
              <a:rPr lang="fr-CA" sz="3600" b="1" dirty="0"/>
              <a:t>Bilan de la Tournée des territoires</a:t>
            </a:r>
            <a:br>
              <a:rPr lang="fr-CA" sz="3600" b="1" dirty="0"/>
            </a:br>
            <a:endParaRPr lang="fr-CA" sz="3600" dirty="0"/>
          </a:p>
        </p:txBody>
      </p:sp>
      <p:sp>
        <p:nvSpPr>
          <p:cNvPr id="5" name="Espace réservé de la date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0B0A3F-D97E-4D41-836B-8ABA0538E480}" type="datetime1">
              <a:rPr lang="fr-CA" smtClean="0"/>
              <a:pPr/>
              <a:t>2018-10-29</a:t>
            </a:fld>
            <a:endParaRPr lang="fr-FR"/>
          </a:p>
        </p:txBody>
      </p:sp>
      <p:pic>
        <p:nvPicPr>
          <p:cNvPr id="10" name="Espace réservé du contenu 7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54" y="75952"/>
            <a:ext cx="4467074" cy="205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/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63" y="3575252"/>
            <a:ext cx="3505835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oneTexte 13"/>
          <p:cNvSpPr txBox="1"/>
          <p:nvPr>
            <p:custDataLst>
              <p:tags r:id="rId7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  <p:pic>
        <p:nvPicPr>
          <p:cNvPr id="15" name="Image 14"/>
          <p:cNvPicPr/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80" y="270278"/>
            <a:ext cx="3951517" cy="2221356"/>
          </a:xfrm>
          <a:prstGeom prst="rect">
            <a:avLst/>
          </a:prstGeom>
        </p:spPr>
      </p:pic>
      <p:sp>
        <p:nvSpPr>
          <p:cNvPr id="16" name="ZoneTexte 15"/>
          <p:cNvSpPr txBox="1"/>
          <p:nvPr>
            <p:custDataLst>
              <p:tags r:id="rId9"/>
            </p:custDataLst>
          </p:nvPr>
        </p:nvSpPr>
        <p:spPr>
          <a:xfrm>
            <a:off x="8485631" y="2427515"/>
            <a:ext cx="3427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i="1" dirty="0"/>
              <a:t>Source: MRC Vallée-de-la-Gatineau</a:t>
            </a:r>
          </a:p>
        </p:txBody>
      </p:sp>
      <p:pic>
        <p:nvPicPr>
          <p:cNvPr id="17" name="Image 16" descr="http://www.gatineau.ca/docs/la_ville/gatineau_en_images/photos/photo_9.jpg"/>
          <p:cNvPicPr/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98" y="3208598"/>
            <a:ext cx="4109660" cy="273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>
            <p:custDataLst>
              <p:tags r:id="rId11"/>
            </p:custDataLst>
          </p:nvPr>
        </p:nvSpPr>
        <p:spPr>
          <a:xfrm>
            <a:off x="8645773" y="5979053"/>
            <a:ext cx="3427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i="1" dirty="0">
                <a:solidFill>
                  <a:schemeClr val="bg1"/>
                </a:solidFill>
              </a:rPr>
              <a:t>Source: Ville de Gatineau</a:t>
            </a:r>
          </a:p>
        </p:txBody>
      </p:sp>
      <p:pic>
        <p:nvPicPr>
          <p:cNvPr id="19" name="Image 18"/>
          <p:cNvPicPr/>
          <p:nvPr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3" y="3982044"/>
            <a:ext cx="4436716" cy="263942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>
            <p:custDataLst>
              <p:tags r:id="rId13"/>
            </p:custDataLst>
          </p:nvPr>
        </p:nvSpPr>
        <p:spPr>
          <a:xfrm>
            <a:off x="1125902" y="6570806"/>
            <a:ext cx="3427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i="1" dirty="0">
                <a:solidFill>
                  <a:schemeClr val="bg1"/>
                </a:solidFill>
              </a:rPr>
              <a:t>Source: MRC de Pontiac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838200" y="1519624"/>
            <a:ext cx="4997267" cy="3894029"/>
          </a:xfr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dirty="0"/>
              <a:t>Pour sonder les besoins, créer des liens et favoriser l’appropriation du projet par l’ensemble des territoires en Outaouais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dirty="0"/>
              <a:t>Rencontre d’une demi-journée dans chacune des 4 MRC et dans la Ville de Gatineau; CAR; comité plénier de la Ville de Gatineau; et TDSBL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dirty="0"/>
              <a:t>160 acteurs du développement entre le 15 mars et le 10 mai 2018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4C52203-AAD2-9944-A3AD-BE9DC3A3C94F}" type="slidenum">
              <a:rPr lang="en-GB" smtClean="0"/>
              <a:t>6</a:t>
            </a:fld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925312" y="1620200"/>
            <a:ext cx="5715000" cy="3486002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8000" dirty="0"/>
              <a:t>Rencontre en deux parties :  a) présentation de l’ODO et ses projets b) échange avec les acteurs sur les besoins et les attentes; cahier du participant (105)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8000" dirty="0"/>
              <a:t>Réalités multiples en Outaouais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8000" dirty="0"/>
              <a:t>Point commun : la proximité de la frontière influence le développement de l’Outaouais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8000" dirty="0"/>
              <a:t>Plusieurs avancées ces dernières années : pratiques, projets, études sur la question frontalière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8000" dirty="0"/>
              <a:t>6 enjeux et opportunités qui touchent l’ensemble des territoires et les divers secteurs du développement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b="1" dirty="0"/>
              <a:t>Mise en contexte de la tournée des territoires</a:t>
            </a:r>
            <a:endParaRPr lang="fr-CA" dirty="0"/>
          </a:p>
        </p:txBody>
      </p:sp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522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b="1" dirty="0"/>
              <a:t>1.	L’Outaouais : le terrain de jeu des 	Ontariens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3871823" cy="4351338"/>
          </a:xfrm>
        </p:spPr>
        <p:txBody>
          <a:bodyPr>
            <a:normAutofit/>
          </a:bodyPr>
          <a:lstStyle/>
          <a:p>
            <a:r>
              <a:rPr lang="fr-CA" b="1" dirty="0"/>
              <a:t>Villégiature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Plusieurs propriétaires de résidences secondaires sont des Ontariens (ex. : Vallée-de-la-Gatineau)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Opportunités : comment inciter les villégiateurs à dépenser sur le territoire 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Comment faire en sorte qu’ils s’impliquent davantage dans leur territoire d’accueil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270740" y="1825625"/>
            <a:ext cx="6083060" cy="4351338"/>
          </a:xfrm>
        </p:spPr>
        <p:txBody>
          <a:bodyPr>
            <a:normAutofit/>
          </a:bodyPr>
          <a:lstStyle/>
          <a:p>
            <a:r>
              <a:rPr lang="fr-CA" b="1" dirty="0"/>
              <a:t>Activités récréotouristiques et touristiques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Visite des Ontariens en Outaouais pour profiter de l’offre de services (ex. : parc de la Gatineau, Centre-ville, etc.)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Opportunités pour l’Outaouais avec un bassin de vie important à proximité</a:t>
            </a:r>
          </a:p>
          <a:p>
            <a:r>
              <a:rPr lang="fr-CA" b="1" dirty="0"/>
              <a:t>Touristes qui séjournent à Ottawa et ses environs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Augmentation de la notoriété de la région  (ex. : le 150</a:t>
            </a:r>
            <a:r>
              <a:rPr lang="fr-CA" baseline="30000" dirty="0"/>
              <a:t>e</a:t>
            </a:r>
            <a:r>
              <a:rPr lang="fr-CA" dirty="0"/>
              <a:t> anniversaire de la Confédération)</a:t>
            </a:r>
          </a:p>
          <a:p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7</a:t>
            </a:fld>
            <a:endParaRPr lang="fr-FR"/>
          </a:p>
        </p:txBody>
      </p:sp>
      <p:sp>
        <p:nvSpPr>
          <p:cNvPr id="8" name="ZoneTexte 7"/>
          <p:cNvSpPr txBox="1"/>
          <p:nvPr>
            <p:custDataLst>
              <p:tags r:id="rId6"/>
            </p:custDataLst>
          </p:nvPr>
        </p:nvSpPr>
        <p:spPr>
          <a:xfrm>
            <a:off x="4038600" y="5946269"/>
            <a:ext cx="7545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Présence d’Ontariens : levier de développement pour différents  secteurs et l’ensemble des territoires</a:t>
            </a:r>
          </a:p>
        </p:txBody>
      </p:sp>
    </p:spTree>
    <p:extLst>
      <p:ext uri="{BB962C8B-B14F-4D97-AF65-F5344CB8AC3E}">
        <p14:creationId xmlns:p14="http://schemas.microsoft.com/office/powerpoint/2010/main" val="426794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51" y="629789"/>
            <a:ext cx="6350479" cy="63504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5287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2.	</a:t>
            </a:r>
            <a:r>
              <a:rPr lang="fr-CA" b="1" dirty="0" err="1"/>
              <a:t>Navettage</a:t>
            </a:r>
            <a:r>
              <a:rPr lang="fr-CA" b="1" dirty="0"/>
              <a:t> important des gens de l’Outaouais 	vers l’Ontario</a:t>
            </a:r>
            <a:br>
              <a:rPr lang="fr-CA" b="1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Fuites commerciales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Résidents de l’Outaouais qui consomment différents services en Ontario : commerces, loisirs, culture, santé, éducation,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Comment diminuer les fuites commerciales vers l’Ontario en sensibilisant notamment les résidents à dépenser chez nous 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084551" y="2628930"/>
            <a:ext cx="5181600" cy="4351338"/>
          </a:xfrm>
        </p:spPr>
        <p:txBody>
          <a:bodyPr>
            <a:normAutofit/>
          </a:bodyPr>
          <a:lstStyle/>
          <a:p>
            <a:r>
              <a:rPr lang="fr-CA" b="1" dirty="0"/>
              <a:t>Iniquité dans les services et le financement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dirty="0"/>
              <a:t>Santé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dirty="0"/>
              <a:t>Éducation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dirty="0"/>
              <a:t>Culture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dirty="0"/>
              <a:t>Commerces</a:t>
            </a:r>
          </a:p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16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b="1" dirty="0"/>
              <a:t>3.	Différences, enjeux réglementaires et barrières 	commerciales entre les deux provinces </a:t>
            </a:r>
            <a:br>
              <a:rPr lang="fr-CA" b="1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90687"/>
            <a:ext cx="10515600" cy="430609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Difficulté d’attraction et de rétention de la main-d’œuvre dans différents domaines (entreprises privées, santé, éducation, immigration, etc.); difficile de </a:t>
            </a:r>
            <a:r>
              <a:rPr lang="fr-CA" dirty="0" err="1"/>
              <a:t>compétitionner</a:t>
            </a:r>
            <a:r>
              <a:rPr lang="fr-CA" dirty="0"/>
              <a:t> avec l’Ontario (ex. : écarts salariaux, salaire minimum…); exerce des pressions importantes sur la hausse des salaires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Reconnaissance des diplômes d’une province à l’autre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Barrière linguistique / nécessité de réussir des tests de compétence en français pour offrir des services ou travailler au Québec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Conditions plus avantageuses pour l’établissement des entreprises à Ottawa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Application de réglementations provinciales différentes sur des chantiers communs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Implication de différents ordres de gouvernement dans l’aménagement du territoire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/>
              <a:t>Difficultés de commercialisation des produits carnés (viandes) en Ontario</a:t>
            </a:r>
          </a:p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4C52203-AAD2-9944-A3AD-BE9DC3A3C94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5025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1_Office Theme">
  <a:themeElements>
    <a:clrScheme name="ODO">
      <a:dk1>
        <a:srgbClr val="000000"/>
      </a:dk1>
      <a:lt1>
        <a:srgbClr val="FFFFFF"/>
      </a:lt1>
      <a:dk2>
        <a:srgbClr val="323C8C"/>
      </a:dk2>
      <a:lt2>
        <a:srgbClr val="E6F0FA"/>
      </a:lt2>
      <a:accent1>
        <a:srgbClr val="000000"/>
      </a:accent1>
      <a:accent2>
        <a:srgbClr val="37377C"/>
      </a:accent2>
      <a:accent3>
        <a:srgbClr val="36AAE1"/>
      </a:accent3>
      <a:accent4>
        <a:srgbClr val="E53228"/>
      </a:accent4>
      <a:accent5>
        <a:srgbClr val="F09100"/>
      </a:accent5>
      <a:accent6>
        <a:srgbClr val="19A091"/>
      </a:accent6>
      <a:hlink>
        <a:srgbClr val="36AAE1"/>
      </a:hlink>
      <a:folHlink>
        <a:srgbClr val="00000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Office Theme">
  <a:themeElements>
    <a:clrScheme name="ODO">
      <a:dk1>
        <a:srgbClr val="000000"/>
      </a:dk1>
      <a:lt1>
        <a:srgbClr val="FFFFFF"/>
      </a:lt1>
      <a:dk2>
        <a:srgbClr val="323C8C"/>
      </a:dk2>
      <a:lt2>
        <a:srgbClr val="E6F0FA"/>
      </a:lt2>
      <a:accent1>
        <a:srgbClr val="000000"/>
      </a:accent1>
      <a:accent2>
        <a:srgbClr val="37377C"/>
      </a:accent2>
      <a:accent3>
        <a:srgbClr val="36AAE1"/>
      </a:accent3>
      <a:accent4>
        <a:srgbClr val="E53228"/>
      </a:accent4>
      <a:accent5>
        <a:srgbClr val="F09100"/>
      </a:accent5>
      <a:accent6>
        <a:srgbClr val="19A091"/>
      </a:accent6>
      <a:hlink>
        <a:srgbClr val="36AAE1"/>
      </a:hlink>
      <a:folHlink>
        <a:srgbClr val="00000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6533</TotalTime>
  <Words>658</Words>
  <Application>Microsoft Office PowerPoint</Application>
  <PresentationFormat>Grand écran</PresentationFormat>
  <Paragraphs>107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IBM Plex Sans</vt:lpstr>
      <vt:lpstr>IBM Plex Sans Medium</vt:lpstr>
      <vt:lpstr>Times New Roman</vt:lpstr>
      <vt:lpstr>1_Office Theme</vt:lpstr>
      <vt:lpstr>2_Office Theme</vt:lpstr>
      <vt:lpstr>Forum des acteurs du développement de l’Outaouais</vt:lpstr>
      <vt:lpstr>Présentation PowerPoint</vt:lpstr>
      <vt:lpstr>Présentation PowerPoint</vt:lpstr>
      <vt:lpstr>BILAN DE LA PREMIÈRE ANNÉE</vt:lpstr>
      <vt:lpstr>Bilan de la Tournée des territoires </vt:lpstr>
      <vt:lpstr>Mise en contexte de la tournée des territoires</vt:lpstr>
      <vt:lpstr>1. L’Outaouais : le terrain de jeu des  Ontariens</vt:lpstr>
      <vt:lpstr>2. Navettage important des gens de l’Outaouais  vers l’Ontario </vt:lpstr>
      <vt:lpstr>3. Différences, enjeux réglementaires et barrières  commerciales entre les deux provinces  </vt:lpstr>
      <vt:lpstr>4. Opportunités de maillage   entre l’Outaouais et l’Ontario</vt:lpstr>
      <vt:lpstr>5. Enjeu de connaissances  </vt:lpstr>
      <vt:lpstr>6. La frontière : liens avec le sentiment  d’appartenance et la fierté régionale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Jasmin Morin</dc:creator>
  <cp:keywords/>
  <dc:description/>
  <cp:lastModifiedBy>Administrateur</cp:lastModifiedBy>
  <cp:revision>244</cp:revision>
  <cp:lastPrinted>2018-10-10T16:49:00Z</cp:lastPrinted>
  <dcterms:created xsi:type="dcterms:W3CDTF">2018-03-04T20:22:56Z</dcterms:created>
  <dcterms:modified xsi:type="dcterms:W3CDTF">2018-10-29T12:49:39Z</dcterms:modified>
  <cp:category/>
</cp:coreProperties>
</file>